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30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9" r:id="rId39"/>
    <p:sldId id="293" r:id="rId40"/>
    <p:sldId id="294" r:id="rId41"/>
    <p:sldId id="295" r:id="rId42"/>
    <p:sldId id="296" r:id="rId43"/>
    <p:sldId id="297" r:id="rId44"/>
    <p:sldId id="298" r:id="rId45"/>
    <p:sldId id="302" r:id="rId46"/>
    <p:sldId id="303" r:id="rId47"/>
    <p:sldId id="304" r:id="rId48"/>
    <p:sldId id="305" r:id="rId49"/>
    <p:sldId id="307" r:id="rId50"/>
    <p:sldId id="308" r:id="rId51"/>
    <p:sldId id="309" r:id="rId52"/>
    <p:sldId id="310" r:id="rId53"/>
    <p:sldId id="306" r:id="rId54"/>
    <p:sldId id="311" r:id="rId55"/>
    <p:sldId id="312" r:id="rId56"/>
    <p:sldId id="313" r:id="rId57"/>
    <p:sldId id="314" r:id="rId58"/>
    <p:sldId id="315"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505"/>
    <a:srgbClr val="CF5B8E"/>
    <a:srgbClr val="1E8E71"/>
    <a:srgbClr val="1E4D8E"/>
    <a:srgbClr val="FDF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9"/>
    <p:restoredTop sz="96327"/>
  </p:normalViewPr>
  <p:slideViewPr>
    <p:cSldViewPr snapToGrid="0" showGuides="1">
      <p:cViewPr varScale="1">
        <p:scale>
          <a:sx n="190" d="100"/>
          <a:sy n="190" d="100"/>
        </p:scale>
        <p:origin x="208" y="1600"/>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hanks for using Step Up">
    <p:spTree>
      <p:nvGrpSpPr>
        <p:cNvPr id="1" name=""/>
        <p:cNvGrpSpPr/>
        <p:nvPr/>
      </p:nvGrpSpPr>
      <p:grpSpPr>
        <a:xfrm>
          <a:off x="0" y="0"/>
          <a:ext cx="0" cy="0"/>
          <a:chOff x="0" y="0"/>
          <a:chExt cx="0" cy="0"/>
        </a:xfrm>
      </p:grpSpPr>
      <p:sp>
        <p:nvSpPr>
          <p:cNvPr id="15" name="Google Shape;8;p2">
            <a:extLst>
              <a:ext uri="{FF2B5EF4-FFF2-40B4-BE49-F238E27FC236}">
                <a16:creationId xmlns:a16="http://schemas.microsoft.com/office/drawing/2014/main" id="{28D1DFFF-2317-6DC6-C007-82F7CABDD238}"/>
              </a:ext>
            </a:extLst>
          </p:cNvPr>
          <p:cNvSpPr txBox="1"/>
          <p:nvPr userDrawn="1"/>
        </p:nvSpPr>
        <p:spPr>
          <a:xfrm>
            <a:off x="342900" y="3429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07001A"/>
                </a:solidFill>
                <a:latin typeface="Arial"/>
                <a:cs typeface="Arial"/>
                <a:sym typeface="Arial"/>
              </a:rPr>
              <a:t>Thank you for using Step Up</a:t>
            </a:r>
            <a:endParaRPr sz="3600" b="1" kern="0" dirty="0">
              <a:solidFill>
                <a:srgbClr val="07001A"/>
              </a:solidFill>
              <a:latin typeface="Arial"/>
              <a:cs typeface="Arial"/>
              <a:sym typeface="Arial"/>
            </a:endParaRPr>
          </a:p>
        </p:txBody>
      </p:sp>
      <p:sp>
        <p:nvSpPr>
          <p:cNvPr id="16" name="Google Shape;9;p2">
            <a:extLst>
              <a:ext uri="{FF2B5EF4-FFF2-40B4-BE49-F238E27FC236}">
                <a16:creationId xmlns:a16="http://schemas.microsoft.com/office/drawing/2014/main" id="{3378C99D-B451-01A7-8764-B6AEDCDA4A43}"/>
              </a:ext>
            </a:extLst>
          </p:cNvPr>
          <p:cNvSpPr txBox="1"/>
          <p:nvPr userDrawn="1"/>
        </p:nvSpPr>
        <p:spPr>
          <a:xfrm>
            <a:off x="342900" y="1661309"/>
            <a:ext cx="4000500" cy="3139291"/>
          </a:xfrm>
          <a:prstGeom prst="rect">
            <a:avLst/>
          </a:prstGeom>
          <a:noFill/>
          <a:ln>
            <a:noFill/>
          </a:ln>
        </p:spPr>
        <p:txBody>
          <a:bodyPr spcFirstLastPara="1" wrap="square" lIns="91425" tIns="91425" rIns="91425" bIns="91425" anchor="b" anchorCtr="0">
            <a:sp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effectLst/>
                <a:latin typeface="Arial" panose="020B0604020202020204" pitchFamily="34" charset="0"/>
                <a:cs typeface="Arial" panose="020B0604020202020204" pitchFamily="34" charset="0"/>
              </a:rPr>
              <a:t>Step Up is a method for making better decisions about health innovation and service development.</a:t>
            </a: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rPr>
              <a:t>Use the workbooks to document the value of making a change, gain traction for good solutions, and involve the right people. </a:t>
            </a:r>
          </a:p>
          <a:p>
            <a:pPr marL="0" algn="l" defTabSz="914400" rtl="0" eaLnBrk="1" latinLnBrk="0" hangingPunct="1">
              <a:buClr>
                <a:srgbClr val="000000"/>
              </a:buClr>
              <a:buFont typeface="Arial"/>
              <a:buNone/>
            </a:pP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rPr>
              <a:t>This document contains digital workbooks for each of the four parts of Step Up. The activities are also available as activity sheets that can be printed out on paper. </a:t>
            </a:r>
            <a:br>
              <a:rPr lang="en-GB" sz="1200" kern="0" dirty="0">
                <a:solidFill>
                  <a:srgbClr val="07001A"/>
                </a:solidFill>
                <a:latin typeface="Arial" panose="020B0604020202020204" pitchFamily="34" charset="0"/>
                <a:ea typeface="+mn-ea"/>
                <a:cs typeface="Arial" panose="020B0604020202020204" pitchFamily="34" charset="0"/>
              </a:rPr>
            </a:b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rPr>
              <a:t>The workbooks are great for working digitally together with users, colleagues or a project group. </a:t>
            </a:r>
          </a:p>
          <a:p>
            <a:pPr marL="0" algn="l" defTabSz="914400" rtl="0" eaLnBrk="1" latinLnBrk="0" hangingPunct="1">
              <a:buClr>
                <a:srgbClr val="000000"/>
              </a:buClr>
              <a:buFont typeface="Arial"/>
              <a:buNone/>
            </a:pP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sym typeface="Arial"/>
              </a:rPr>
              <a:t>Good luck!</a:t>
            </a:r>
            <a:endParaRPr lang="en-GB" sz="1200" kern="0" dirty="0">
              <a:solidFill>
                <a:srgbClr val="07001A"/>
              </a:solidFill>
              <a:latin typeface="Arial" panose="020B0604020202020204" pitchFamily="34" charset="0"/>
              <a:cs typeface="Arial" panose="020B0604020202020204" pitchFamily="34" charset="0"/>
              <a:sym typeface="Arial"/>
            </a:endParaRPr>
          </a:p>
        </p:txBody>
      </p:sp>
      <p:sp>
        <p:nvSpPr>
          <p:cNvPr id="17" name="Google Shape;10;p2">
            <a:extLst>
              <a:ext uri="{FF2B5EF4-FFF2-40B4-BE49-F238E27FC236}">
                <a16:creationId xmlns:a16="http://schemas.microsoft.com/office/drawing/2014/main" id="{134F451A-794F-9704-610C-3054192D5E3E}"/>
              </a:ext>
            </a:extLst>
          </p:cNvPr>
          <p:cNvSpPr txBox="1"/>
          <p:nvPr userDrawn="1"/>
        </p:nvSpPr>
        <p:spPr>
          <a:xfrm>
            <a:off x="4818000" y="4800600"/>
            <a:ext cx="3983100" cy="307746"/>
          </a:xfrm>
          <a:prstGeom prst="rect">
            <a:avLst/>
          </a:prstGeom>
          <a:noFill/>
          <a:ln>
            <a:noFill/>
          </a:ln>
        </p:spPr>
        <p:txBody>
          <a:bodyPr spcFirstLastPara="1" wrap="square" lIns="91425" tIns="91425" rIns="91425" bIns="91425" anchor="t" anchorCtr="0">
            <a:spAutoFit/>
          </a:bodyPr>
          <a:lstStyle/>
          <a:p>
            <a:pPr algn="r"/>
            <a:r>
              <a:rPr lang="en-GB" sz="800" dirty="0">
                <a:effectLst/>
                <a:latin typeface="Arial" panose="020B0604020202020204" pitchFamily="34" charset="0"/>
                <a:cs typeface="Arial" panose="020B0604020202020204" pitchFamily="34" charset="0"/>
              </a:rPr>
              <a:t>Step Up has been developed by researchers at C3 Centre for Connected Care.</a:t>
            </a:r>
            <a:endParaRPr lang="en-NO" sz="80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6757897-D8B3-F233-6ADE-16B299C95694}"/>
              </a:ext>
            </a:extLst>
          </p:cNvPr>
          <p:cNvPicPr>
            <a:picLocks noChangeAspect="1"/>
          </p:cNvPicPr>
          <p:nvPr userDrawn="1"/>
        </p:nvPicPr>
        <p:blipFill>
          <a:blip r:embed="rId2"/>
          <a:stretch>
            <a:fillRect/>
          </a:stretch>
        </p:blipFill>
        <p:spPr>
          <a:xfrm>
            <a:off x="8124535" y="342901"/>
            <a:ext cx="676565" cy="369298"/>
          </a:xfrm>
          <a:prstGeom prst="rect">
            <a:avLst/>
          </a:prstGeom>
        </p:spPr>
      </p:pic>
    </p:spTree>
    <p:extLst>
      <p:ext uri="{BB962C8B-B14F-4D97-AF65-F5344CB8AC3E}">
        <p14:creationId xmlns:p14="http://schemas.microsoft.com/office/powerpoint/2010/main" val="33935242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vinstavtrykk 4">
    <p:spTree>
      <p:nvGrpSpPr>
        <p:cNvPr id="1" name=""/>
        <p:cNvGrpSpPr/>
        <p:nvPr/>
      </p:nvGrpSpPr>
      <p:grpSpPr>
        <a:xfrm>
          <a:off x="0" y="0"/>
          <a:ext cx="0" cy="0"/>
          <a:chOff x="0" y="0"/>
          <a:chExt cx="0" cy="0"/>
        </a:xfrm>
      </p:grpSpPr>
      <p:sp>
        <p:nvSpPr>
          <p:cNvPr id="6" name="Google Shape;91;p9">
            <a:extLst>
              <a:ext uri="{FF2B5EF4-FFF2-40B4-BE49-F238E27FC236}">
                <a16:creationId xmlns:a16="http://schemas.microsoft.com/office/drawing/2014/main" id="{E8F21F06-67D5-0FF5-5865-732C640A6E54}"/>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Impact analysis</a:t>
            </a:r>
          </a:p>
        </p:txBody>
      </p:sp>
      <p:sp>
        <p:nvSpPr>
          <p:cNvPr id="7" name="Google Shape;92;p9">
            <a:extLst>
              <a:ext uri="{FF2B5EF4-FFF2-40B4-BE49-F238E27FC236}">
                <a16:creationId xmlns:a16="http://schemas.microsoft.com/office/drawing/2014/main" id="{C38565C8-5A53-9A04-5F1E-F2B9234F87F1}"/>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Who should be involved to solve the problem? </a:t>
            </a:r>
            <a:endParaRPr sz="1200" kern="0" dirty="0">
              <a:solidFill>
                <a:srgbClr val="000000"/>
              </a:solidFill>
              <a:latin typeface="Arial"/>
              <a:cs typeface="Arial"/>
              <a:sym typeface="Arial"/>
            </a:endParaRPr>
          </a:p>
        </p:txBody>
      </p:sp>
      <p:sp>
        <p:nvSpPr>
          <p:cNvPr id="8" name="Google Shape;93;p9">
            <a:extLst>
              <a:ext uri="{FF2B5EF4-FFF2-40B4-BE49-F238E27FC236}">
                <a16:creationId xmlns:a16="http://schemas.microsoft.com/office/drawing/2014/main" id="{78CC7302-7F33-6071-29ED-7F952AC61A72}"/>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kind of </a:t>
            </a:r>
            <a:r>
              <a:rPr lang="en-GB" sz="1200" b="1" kern="0" dirty="0">
                <a:solidFill>
                  <a:srgbClr val="000000"/>
                </a:solidFill>
                <a:latin typeface="Arial"/>
                <a:cs typeface="Arial"/>
                <a:sym typeface="Arial"/>
              </a:rPr>
              <a:t>expectations</a:t>
            </a:r>
            <a:r>
              <a:rPr lang="en-GB" sz="1200" kern="0" dirty="0">
                <a:solidFill>
                  <a:srgbClr val="000000"/>
                </a:solidFill>
                <a:latin typeface="Arial"/>
                <a:cs typeface="Arial"/>
                <a:sym typeface="Arial"/>
              </a:rPr>
              <a:t> do you have for the proves going forward, and what </a:t>
            </a:r>
            <a:r>
              <a:rPr lang="en-GB" sz="1200" b="1" kern="0" dirty="0">
                <a:solidFill>
                  <a:srgbClr val="000000"/>
                </a:solidFill>
                <a:latin typeface="Arial"/>
                <a:cs typeface="Arial"/>
                <a:sym typeface="Arial"/>
              </a:rPr>
              <a:t>roles and responsibilities </a:t>
            </a:r>
            <a:r>
              <a:rPr lang="en-GB" sz="1200" kern="0" dirty="0">
                <a:solidFill>
                  <a:srgbClr val="000000"/>
                </a:solidFill>
                <a:latin typeface="Arial"/>
                <a:cs typeface="Arial"/>
                <a:sym typeface="Arial"/>
              </a:rPr>
              <a:t>are needed? </a:t>
            </a:r>
          </a:p>
        </p:txBody>
      </p:sp>
      <p:sp>
        <p:nvSpPr>
          <p:cNvPr id="9" name="Google Shape;94;p9">
            <a:extLst>
              <a:ext uri="{FF2B5EF4-FFF2-40B4-BE49-F238E27FC236}">
                <a16:creationId xmlns:a16="http://schemas.microsoft.com/office/drawing/2014/main" id="{C57E4DEC-F8FA-3ED6-14F5-4091E33D1EB7}"/>
              </a:ext>
            </a:extLst>
          </p:cNvPr>
          <p:cNvSpPr txBox="1"/>
          <p:nvPr userDrawn="1"/>
        </p:nvSpPr>
        <p:spPr>
          <a:xfrm>
            <a:off x="344650" y="575200"/>
            <a:ext cx="845855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Notes from discussions about the impact analysis</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25022327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jenestereise intro">
    <p:spTree>
      <p:nvGrpSpPr>
        <p:cNvPr id="1" name=""/>
        <p:cNvGrpSpPr/>
        <p:nvPr/>
      </p:nvGrpSpPr>
      <p:grpSpPr>
        <a:xfrm>
          <a:off x="0" y="0"/>
          <a:ext cx="0" cy="0"/>
          <a:chOff x="0" y="0"/>
          <a:chExt cx="0" cy="0"/>
        </a:xfrm>
      </p:grpSpPr>
      <p:sp>
        <p:nvSpPr>
          <p:cNvPr id="9" name="Google Shape;96;p10">
            <a:extLst>
              <a:ext uri="{FF2B5EF4-FFF2-40B4-BE49-F238E27FC236}">
                <a16:creationId xmlns:a16="http://schemas.microsoft.com/office/drawing/2014/main" id="{57B2A60E-4ED2-5EB3-AB46-D93B393AF7BE}"/>
              </a:ext>
            </a:extLst>
          </p:cNvPr>
          <p:cNvSpPr/>
          <p:nvPr userDrawn="1"/>
        </p:nvSpPr>
        <p:spPr>
          <a:xfrm>
            <a:off x="0" y="0"/>
            <a:ext cx="4572000" cy="5143500"/>
          </a:xfrm>
          <a:prstGeom prst="rect">
            <a:avLst/>
          </a:prstGeom>
          <a:solidFill>
            <a:srgbClr val="1F4D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0" name="Google Shape;97;p10">
            <a:extLst>
              <a:ext uri="{FF2B5EF4-FFF2-40B4-BE49-F238E27FC236}">
                <a16:creationId xmlns:a16="http://schemas.microsoft.com/office/drawing/2014/main" id="{75088961-8765-64D4-7079-0F101455D7B0}"/>
              </a:ext>
            </a:extLst>
          </p:cNvPr>
          <p:cNvSpPr txBox="1"/>
          <p:nvPr userDrawn="1"/>
        </p:nvSpPr>
        <p:spPr>
          <a:xfrm>
            <a:off x="4800600" y="2202450"/>
            <a:ext cx="40005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Describe the challenge you want to tackle: </a:t>
            </a:r>
          </a:p>
        </p:txBody>
      </p:sp>
      <p:sp>
        <p:nvSpPr>
          <p:cNvPr id="11" name="Google Shape;98;p10">
            <a:extLst>
              <a:ext uri="{FF2B5EF4-FFF2-40B4-BE49-F238E27FC236}">
                <a16:creationId xmlns:a16="http://schemas.microsoft.com/office/drawing/2014/main" id="{D1396D16-0E6B-7191-AFBE-0A9BC8F071C5}"/>
              </a:ext>
            </a:extLst>
          </p:cNvPr>
          <p:cNvSpPr txBox="1"/>
          <p:nvPr userDrawn="1"/>
        </p:nvSpPr>
        <p:spPr>
          <a:xfrm>
            <a:off x="342900" y="1257300"/>
            <a:ext cx="4000500" cy="7389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Service journey</a:t>
            </a:r>
            <a:endParaRPr sz="3600" i="1" kern="0" dirty="0">
              <a:solidFill>
                <a:srgbClr val="FFFFFF"/>
              </a:solidFill>
              <a:latin typeface="Arial"/>
              <a:cs typeface="Arial"/>
              <a:sym typeface="Arial"/>
            </a:endParaRPr>
          </a:p>
        </p:txBody>
      </p:sp>
      <p:sp>
        <p:nvSpPr>
          <p:cNvPr id="12" name="Google Shape;99;p10">
            <a:extLst>
              <a:ext uri="{FF2B5EF4-FFF2-40B4-BE49-F238E27FC236}">
                <a16:creationId xmlns:a16="http://schemas.microsoft.com/office/drawing/2014/main" id="{E4859CDA-41C9-6A38-9687-FBC347E2A6C5}"/>
              </a:ext>
            </a:extLst>
          </p:cNvPr>
          <p:cNvSpPr txBox="1"/>
          <p:nvPr userDrawn="1"/>
        </p:nvSpPr>
        <p:spPr>
          <a:xfrm>
            <a:off x="342900" y="2030109"/>
            <a:ext cx="4000500" cy="2770500"/>
          </a:xfrm>
          <a:prstGeom prst="rect">
            <a:avLst/>
          </a:prstGeom>
          <a:noFill/>
          <a:ln>
            <a:noFill/>
          </a:ln>
        </p:spPr>
        <p:txBody>
          <a:bodyPr spcFirstLastPara="1" wrap="square" lIns="91425" tIns="91425" rIns="91425" bIns="91425" anchor="b" anchorCtr="0">
            <a:noAutofit/>
          </a:bodyPr>
          <a:lstStyle/>
          <a:p>
            <a:pPr rtl="0">
              <a:spcBef>
                <a:spcPts val="0"/>
              </a:spcBef>
              <a:spcAft>
                <a:spcPts val="0"/>
              </a:spcAft>
            </a:pPr>
            <a:r>
              <a:rPr lang="en-GB" sz="1200" b="0" i="0" u="none" strike="noStrike" dirty="0">
                <a:solidFill>
                  <a:schemeClr val="bg1"/>
                </a:solidFill>
                <a:effectLst/>
                <a:latin typeface="Arial" panose="020B0604020202020204" pitchFamily="34" charset="0"/>
                <a:cs typeface="Arial" panose="020B0604020202020204" pitchFamily="34" charset="0"/>
              </a:rPr>
              <a:t>In this activity, you create a service journey. Begin by mapping out the steps in the service as experienced by a patient, a relative, or a member of staff.</a:t>
            </a:r>
            <a:endParaRPr lang="en-GB" sz="1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br>
              <a:rPr lang="en-GB" sz="1200" b="0" dirty="0">
                <a:solidFill>
                  <a:schemeClr val="bg1"/>
                </a:solidFill>
                <a:effectLst/>
                <a:latin typeface="Arial" panose="020B0604020202020204" pitchFamily="34" charset="0"/>
                <a:cs typeface="Arial" panose="020B0604020202020204" pitchFamily="34" charset="0"/>
              </a:rPr>
            </a:br>
            <a:r>
              <a:rPr lang="en-GB" sz="1200" b="0" i="0" u="none" strike="noStrike" dirty="0">
                <a:solidFill>
                  <a:schemeClr val="bg1"/>
                </a:solidFill>
                <a:effectLst/>
                <a:latin typeface="Arial" panose="020B0604020202020204" pitchFamily="34" charset="0"/>
                <a:cs typeface="Arial" panose="020B0604020202020204" pitchFamily="34" charset="0"/>
              </a:rPr>
              <a:t>Pay attention to what causes each step to lead to the next, and note who is involved, what resources are required, and what guidelines affect the various stages.</a:t>
            </a:r>
            <a:endParaRPr lang="en-GB" sz="1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br>
              <a:rPr lang="en-GB" sz="1200" b="0" dirty="0">
                <a:solidFill>
                  <a:schemeClr val="bg1"/>
                </a:solidFill>
                <a:effectLst/>
                <a:latin typeface="Arial" panose="020B0604020202020204" pitchFamily="34" charset="0"/>
                <a:cs typeface="Arial" panose="020B0604020202020204" pitchFamily="34" charset="0"/>
              </a:rPr>
            </a:br>
            <a:r>
              <a:rPr lang="en-GB" sz="1200" b="0" i="0" u="none" strike="noStrike" dirty="0">
                <a:solidFill>
                  <a:schemeClr val="bg1"/>
                </a:solidFill>
                <a:effectLst/>
                <a:latin typeface="Arial" panose="020B0604020202020204" pitchFamily="34" charset="0"/>
                <a:cs typeface="Arial" panose="020B0604020202020204" pitchFamily="34" charset="0"/>
              </a:rPr>
              <a:t>Use the overview to identify bottlenecks, barriers, challenges, and opportunities. Discuss which part of the service you believe is suitable to focus on.</a:t>
            </a:r>
            <a:endParaRPr lang="en-GB" sz="1200" b="0" dirty="0">
              <a:solidFill>
                <a:schemeClr val="bg1"/>
              </a:solidFill>
              <a:effectLst/>
              <a:latin typeface="Arial" panose="020B0604020202020204" pitchFamily="34" charset="0"/>
              <a:cs typeface="Arial" panose="020B0604020202020204" pitchFamily="34" charset="0"/>
            </a:endParaRPr>
          </a:p>
        </p:txBody>
      </p:sp>
      <p:sp>
        <p:nvSpPr>
          <p:cNvPr id="14" name="Google Shape;101;p10">
            <a:extLst>
              <a:ext uri="{FF2B5EF4-FFF2-40B4-BE49-F238E27FC236}">
                <a16:creationId xmlns:a16="http://schemas.microsoft.com/office/drawing/2014/main" id="{1D9995B1-9FF3-F216-817D-8CBD3E9CD7CD}"/>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6" name="Picture 15">
            <a:extLst>
              <a:ext uri="{FF2B5EF4-FFF2-40B4-BE49-F238E27FC236}">
                <a16:creationId xmlns:a16="http://schemas.microsoft.com/office/drawing/2014/main" id="{656F92E7-4D27-0DB6-5EE9-FD076A4A6FFA}"/>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7" name="Picture 4">
            <a:extLst>
              <a:ext uri="{FF2B5EF4-FFF2-40B4-BE49-F238E27FC236}">
                <a16:creationId xmlns:a16="http://schemas.microsoft.com/office/drawing/2014/main" id="{46741D7E-E817-59DA-342B-33F4A9326E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8951" y="470203"/>
            <a:ext cx="459397" cy="31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19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jenestereise 1">
    <p:spTree>
      <p:nvGrpSpPr>
        <p:cNvPr id="1" name=""/>
        <p:cNvGrpSpPr/>
        <p:nvPr/>
      </p:nvGrpSpPr>
      <p:grpSpPr>
        <a:xfrm>
          <a:off x="0" y="0"/>
          <a:ext cx="0" cy="0"/>
          <a:chOff x="0" y="0"/>
          <a:chExt cx="0" cy="0"/>
        </a:xfrm>
      </p:grpSpPr>
      <p:cxnSp>
        <p:nvCxnSpPr>
          <p:cNvPr id="21" name="Google Shape;104;p11">
            <a:extLst>
              <a:ext uri="{FF2B5EF4-FFF2-40B4-BE49-F238E27FC236}">
                <a16:creationId xmlns:a16="http://schemas.microsoft.com/office/drawing/2014/main" id="{3660068D-388B-1FA4-5718-C7669FB03291}"/>
              </a:ext>
            </a:extLst>
          </p:cNvPr>
          <p:cNvCxnSpPr/>
          <p:nvPr userDrawn="1"/>
        </p:nvCxnSpPr>
        <p:spPr>
          <a:xfrm>
            <a:off x="1864800" y="1433896"/>
            <a:ext cx="211500" cy="0"/>
          </a:xfrm>
          <a:prstGeom prst="straightConnector1">
            <a:avLst/>
          </a:prstGeom>
          <a:noFill/>
          <a:ln w="9525" cap="flat" cmpd="sng">
            <a:solidFill>
              <a:srgbClr val="25114F"/>
            </a:solidFill>
            <a:prstDash val="solid"/>
            <a:round/>
            <a:headEnd type="none" w="med" len="med"/>
            <a:tailEnd type="triangle" w="med" len="med"/>
          </a:ln>
        </p:spPr>
      </p:cxnSp>
      <p:cxnSp>
        <p:nvCxnSpPr>
          <p:cNvPr id="22" name="Google Shape;107;p11">
            <a:extLst>
              <a:ext uri="{FF2B5EF4-FFF2-40B4-BE49-F238E27FC236}">
                <a16:creationId xmlns:a16="http://schemas.microsoft.com/office/drawing/2014/main" id="{6CECC895-66C3-BC7D-3494-99D82B687623}"/>
              </a:ext>
            </a:extLst>
          </p:cNvPr>
          <p:cNvCxnSpPr/>
          <p:nvPr userDrawn="1"/>
        </p:nvCxnSpPr>
        <p:spPr>
          <a:xfrm>
            <a:off x="3598113" y="1433896"/>
            <a:ext cx="211500" cy="0"/>
          </a:xfrm>
          <a:prstGeom prst="straightConnector1">
            <a:avLst/>
          </a:prstGeom>
          <a:noFill/>
          <a:ln w="9525" cap="flat" cmpd="sng">
            <a:solidFill>
              <a:srgbClr val="25114F"/>
            </a:solidFill>
            <a:prstDash val="solid"/>
            <a:round/>
            <a:headEnd type="none" w="med" len="med"/>
            <a:tailEnd type="triangle" w="med" len="med"/>
          </a:ln>
        </p:spPr>
      </p:cxnSp>
      <p:cxnSp>
        <p:nvCxnSpPr>
          <p:cNvPr id="23" name="Google Shape;109;p11">
            <a:extLst>
              <a:ext uri="{FF2B5EF4-FFF2-40B4-BE49-F238E27FC236}">
                <a16:creationId xmlns:a16="http://schemas.microsoft.com/office/drawing/2014/main" id="{D9EDD4EF-3ED7-8054-076A-4A2EBB041161}"/>
              </a:ext>
            </a:extLst>
          </p:cNvPr>
          <p:cNvCxnSpPr/>
          <p:nvPr userDrawn="1"/>
        </p:nvCxnSpPr>
        <p:spPr>
          <a:xfrm>
            <a:off x="5331425" y="1433896"/>
            <a:ext cx="211500" cy="0"/>
          </a:xfrm>
          <a:prstGeom prst="straightConnector1">
            <a:avLst/>
          </a:prstGeom>
          <a:noFill/>
          <a:ln w="9525" cap="flat" cmpd="sng">
            <a:solidFill>
              <a:srgbClr val="25114F"/>
            </a:solidFill>
            <a:prstDash val="solid"/>
            <a:round/>
            <a:headEnd type="none" w="med" len="med"/>
            <a:tailEnd type="triangle" w="med" len="med"/>
          </a:ln>
        </p:spPr>
      </p:cxnSp>
      <p:cxnSp>
        <p:nvCxnSpPr>
          <p:cNvPr id="24" name="Google Shape;111;p11">
            <a:extLst>
              <a:ext uri="{FF2B5EF4-FFF2-40B4-BE49-F238E27FC236}">
                <a16:creationId xmlns:a16="http://schemas.microsoft.com/office/drawing/2014/main" id="{D191EC91-88ED-7DE1-79CE-A200CE8280F2}"/>
              </a:ext>
            </a:extLst>
          </p:cNvPr>
          <p:cNvCxnSpPr/>
          <p:nvPr userDrawn="1"/>
        </p:nvCxnSpPr>
        <p:spPr>
          <a:xfrm>
            <a:off x="7064738" y="1433896"/>
            <a:ext cx="211500" cy="0"/>
          </a:xfrm>
          <a:prstGeom prst="straightConnector1">
            <a:avLst/>
          </a:prstGeom>
          <a:noFill/>
          <a:ln w="9525" cap="flat" cmpd="sng">
            <a:solidFill>
              <a:srgbClr val="25114F"/>
            </a:solidFill>
            <a:prstDash val="solid"/>
            <a:round/>
            <a:headEnd type="none" w="med" len="med"/>
            <a:tailEnd type="triangle" w="med" len="med"/>
          </a:ln>
        </p:spPr>
      </p:cxnSp>
      <p:cxnSp>
        <p:nvCxnSpPr>
          <p:cNvPr id="25" name="Google Shape;113;p11">
            <a:extLst>
              <a:ext uri="{FF2B5EF4-FFF2-40B4-BE49-F238E27FC236}">
                <a16:creationId xmlns:a16="http://schemas.microsoft.com/office/drawing/2014/main" id="{0EC4E09B-DFE2-8BBB-C864-C12F0EE28011}"/>
              </a:ext>
            </a:extLst>
          </p:cNvPr>
          <p:cNvCxnSpPr/>
          <p:nvPr userDrawn="1"/>
        </p:nvCxnSpPr>
        <p:spPr>
          <a:xfrm>
            <a:off x="1864800" y="2649983"/>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26" name="Google Shape;116;p11">
            <a:extLst>
              <a:ext uri="{FF2B5EF4-FFF2-40B4-BE49-F238E27FC236}">
                <a16:creationId xmlns:a16="http://schemas.microsoft.com/office/drawing/2014/main" id="{41DA4836-DA63-B61B-1CE5-437EF82D8248}"/>
              </a:ext>
            </a:extLst>
          </p:cNvPr>
          <p:cNvCxnSpPr/>
          <p:nvPr userDrawn="1"/>
        </p:nvCxnSpPr>
        <p:spPr>
          <a:xfrm>
            <a:off x="3598125" y="2649983"/>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27" name="Google Shape;118;p11">
            <a:extLst>
              <a:ext uri="{FF2B5EF4-FFF2-40B4-BE49-F238E27FC236}">
                <a16:creationId xmlns:a16="http://schemas.microsoft.com/office/drawing/2014/main" id="{F443065D-0FA2-6969-C2D4-76EB5DC72A5F}"/>
              </a:ext>
            </a:extLst>
          </p:cNvPr>
          <p:cNvCxnSpPr/>
          <p:nvPr userDrawn="1"/>
        </p:nvCxnSpPr>
        <p:spPr>
          <a:xfrm>
            <a:off x="5331450" y="2649983"/>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28" name="Google Shape;120;p11">
            <a:extLst>
              <a:ext uri="{FF2B5EF4-FFF2-40B4-BE49-F238E27FC236}">
                <a16:creationId xmlns:a16="http://schemas.microsoft.com/office/drawing/2014/main" id="{4DAFB8E5-BBB0-4750-981D-75CEE77FD1E4}"/>
              </a:ext>
            </a:extLst>
          </p:cNvPr>
          <p:cNvCxnSpPr/>
          <p:nvPr userDrawn="1"/>
        </p:nvCxnSpPr>
        <p:spPr>
          <a:xfrm>
            <a:off x="7064775" y="2649983"/>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29" name="Google Shape;122;p11">
            <a:extLst>
              <a:ext uri="{FF2B5EF4-FFF2-40B4-BE49-F238E27FC236}">
                <a16:creationId xmlns:a16="http://schemas.microsoft.com/office/drawing/2014/main" id="{A08A6004-0BC3-E812-37E8-F8039D48C96E}"/>
              </a:ext>
            </a:extLst>
          </p:cNvPr>
          <p:cNvCxnSpPr/>
          <p:nvPr userDrawn="1"/>
        </p:nvCxnSpPr>
        <p:spPr>
          <a:xfrm>
            <a:off x="1864800" y="3520930"/>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0" name="Google Shape;125;p11">
            <a:extLst>
              <a:ext uri="{FF2B5EF4-FFF2-40B4-BE49-F238E27FC236}">
                <a16:creationId xmlns:a16="http://schemas.microsoft.com/office/drawing/2014/main" id="{DBC1E9DF-AD94-5B09-5822-B963EB8C0C7D}"/>
              </a:ext>
            </a:extLst>
          </p:cNvPr>
          <p:cNvCxnSpPr/>
          <p:nvPr userDrawn="1"/>
        </p:nvCxnSpPr>
        <p:spPr>
          <a:xfrm>
            <a:off x="3598125" y="3520930"/>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1" name="Google Shape;127;p11">
            <a:extLst>
              <a:ext uri="{FF2B5EF4-FFF2-40B4-BE49-F238E27FC236}">
                <a16:creationId xmlns:a16="http://schemas.microsoft.com/office/drawing/2014/main" id="{6E45855E-1646-BB39-987E-3E51292B9B3D}"/>
              </a:ext>
            </a:extLst>
          </p:cNvPr>
          <p:cNvCxnSpPr/>
          <p:nvPr userDrawn="1"/>
        </p:nvCxnSpPr>
        <p:spPr>
          <a:xfrm>
            <a:off x="5331450" y="3520930"/>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2" name="Google Shape;129;p11">
            <a:extLst>
              <a:ext uri="{FF2B5EF4-FFF2-40B4-BE49-F238E27FC236}">
                <a16:creationId xmlns:a16="http://schemas.microsoft.com/office/drawing/2014/main" id="{48E65487-6EBC-BF37-55D5-92DB9EF9FA77}"/>
              </a:ext>
            </a:extLst>
          </p:cNvPr>
          <p:cNvCxnSpPr/>
          <p:nvPr userDrawn="1"/>
        </p:nvCxnSpPr>
        <p:spPr>
          <a:xfrm>
            <a:off x="7064775" y="3520930"/>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3" name="Google Shape;131;p11">
            <a:extLst>
              <a:ext uri="{FF2B5EF4-FFF2-40B4-BE49-F238E27FC236}">
                <a16:creationId xmlns:a16="http://schemas.microsoft.com/office/drawing/2014/main" id="{D809B8C7-DE0A-32F5-7BAB-A26BEEA59227}"/>
              </a:ext>
            </a:extLst>
          </p:cNvPr>
          <p:cNvCxnSpPr/>
          <p:nvPr userDrawn="1"/>
        </p:nvCxnSpPr>
        <p:spPr>
          <a:xfrm>
            <a:off x="1864800" y="4391877"/>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4" name="Google Shape;134;p11">
            <a:extLst>
              <a:ext uri="{FF2B5EF4-FFF2-40B4-BE49-F238E27FC236}">
                <a16:creationId xmlns:a16="http://schemas.microsoft.com/office/drawing/2014/main" id="{F8113221-76D1-BF8C-08F6-0A1CBA6AD388}"/>
              </a:ext>
            </a:extLst>
          </p:cNvPr>
          <p:cNvCxnSpPr/>
          <p:nvPr userDrawn="1"/>
        </p:nvCxnSpPr>
        <p:spPr>
          <a:xfrm>
            <a:off x="3598125" y="4391877"/>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5" name="Google Shape;136;p11">
            <a:extLst>
              <a:ext uri="{FF2B5EF4-FFF2-40B4-BE49-F238E27FC236}">
                <a16:creationId xmlns:a16="http://schemas.microsoft.com/office/drawing/2014/main" id="{C866640A-63CC-D15D-2DBD-F4B7C3B5BCAD}"/>
              </a:ext>
            </a:extLst>
          </p:cNvPr>
          <p:cNvCxnSpPr/>
          <p:nvPr userDrawn="1"/>
        </p:nvCxnSpPr>
        <p:spPr>
          <a:xfrm>
            <a:off x="5331450" y="4391877"/>
            <a:ext cx="211500" cy="0"/>
          </a:xfrm>
          <a:prstGeom prst="straightConnector1">
            <a:avLst/>
          </a:prstGeom>
          <a:noFill/>
          <a:ln w="9525" cap="flat" cmpd="sng">
            <a:solidFill>
              <a:srgbClr val="1F4D8E"/>
            </a:solidFill>
            <a:prstDash val="solid"/>
            <a:round/>
            <a:headEnd type="none" w="med" len="med"/>
            <a:tailEnd type="triangle" w="med" len="med"/>
          </a:ln>
        </p:spPr>
      </p:cxnSp>
      <p:cxnSp>
        <p:nvCxnSpPr>
          <p:cNvPr id="36" name="Google Shape;138;p11">
            <a:extLst>
              <a:ext uri="{FF2B5EF4-FFF2-40B4-BE49-F238E27FC236}">
                <a16:creationId xmlns:a16="http://schemas.microsoft.com/office/drawing/2014/main" id="{0AE3B67A-F001-7433-94D1-2F624E76D8F4}"/>
              </a:ext>
            </a:extLst>
          </p:cNvPr>
          <p:cNvCxnSpPr/>
          <p:nvPr userDrawn="1"/>
        </p:nvCxnSpPr>
        <p:spPr>
          <a:xfrm>
            <a:off x="7064775" y="4391877"/>
            <a:ext cx="211500" cy="0"/>
          </a:xfrm>
          <a:prstGeom prst="straightConnector1">
            <a:avLst/>
          </a:prstGeom>
          <a:noFill/>
          <a:ln w="9525" cap="flat" cmpd="sng">
            <a:solidFill>
              <a:srgbClr val="1F4D8E"/>
            </a:solidFill>
            <a:prstDash val="solid"/>
            <a:round/>
            <a:headEnd type="none" w="med" len="med"/>
            <a:tailEnd type="triangle" w="med" len="med"/>
          </a:ln>
        </p:spPr>
      </p:cxnSp>
      <p:sp>
        <p:nvSpPr>
          <p:cNvPr id="37" name="Google Shape;140;p11">
            <a:extLst>
              <a:ext uri="{FF2B5EF4-FFF2-40B4-BE49-F238E27FC236}">
                <a16:creationId xmlns:a16="http://schemas.microsoft.com/office/drawing/2014/main" id="{5ECD606E-5C49-17D1-F3C5-6E5A59023F06}"/>
              </a:ext>
            </a:extLst>
          </p:cNvPr>
          <p:cNvSpPr txBox="1"/>
          <p:nvPr userDrawn="1"/>
        </p:nvSpPr>
        <p:spPr>
          <a:xfrm>
            <a:off x="342900" y="766050"/>
            <a:ext cx="8458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Describe the most important steps in the service journey for a </a:t>
            </a:r>
            <a:r>
              <a:rPr lang="en-GB" sz="1200" b="1" kern="0" dirty="0">
                <a:solidFill>
                  <a:srgbClr val="000000"/>
                </a:solidFill>
                <a:latin typeface="Arial"/>
                <a:cs typeface="Arial"/>
                <a:sym typeface="Arial"/>
              </a:rPr>
              <a:t>patient, employee or other main user. </a:t>
            </a:r>
          </a:p>
        </p:txBody>
      </p:sp>
      <p:sp>
        <p:nvSpPr>
          <p:cNvPr id="38" name="Google Shape;141;p11">
            <a:extLst>
              <a:ext uri="{FF2B5EF4-FFF2-40B4-BE49-F238E27FC236}">
                <a16:creationId xmlns:a16="http://schemas.microsoft.com/office/drawing/2014/main" id="{847A4D57-0FB3-5E97-A0DE-FDE4C488136B}"/>
              </a:ext>
            </a:extLst>
          </p:cNvPr>
          <p:cNvSpPr txBox="1"/>
          <p:nvPr userDrawn="1"/>
        </p:nvSpPr>
        <p:spPr>
          <a:xfrm>
            <a:off x="342900" y="1954200"/>
            <a:ext cx="8458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Add relevant </a:t>
            </a:r>
            <a:r>
              <a:rPr lang="en-GB" sz="1200" b="1" kern="0" dirty="0">
                <a:solidFill>
                  <a:srgbClr val="000000"/>
                </a:solidFill>
                <a:latin typeface="Arial"/>
                <a:cs typeface="Arial"/>
                <a:sym typeface="Arial"/>
              </a:rPr>
              <a:t>actors, resources and guidelines </a:t>
            </a:r>
            <a:r>
              <a:rPr lang="en-GB" sz="1200" kern="0" dirty="0">
                <a:solidFill>
                  <a:srgbClr val="000000"/>
                </a:solidFill>
                <a:latin typeface="Arial"/>
                <a:cs typeface="Arial"/>
                <a:sym typeface="Arial"/>
              </a:rPr>
              <a:t>that support and influence the service.</a:t>
            </a:r>
          </a:p>
        </p:txBody>
      </p:sp>
      <p:sp>
        <p:nvSpPr>
          <p:cNvPr id="39" name="Google Shape;142;p11">
            <a:extLst>
              <a:ext uri="{FF2B5EF4-FFF2-40B4-BE49-F238E27FC236}">
                <a16:creationId xmlns:a16="http://schemas.microsoft.com/office/drawing/2014/main" id="{14FCFC88-D67E-44B0-4414-2F5132144F23}"/>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Service journey</a:t>
            </a:r>
          </a:p>
        </p:txBody>
      </p:sp>
    </p:spTree>
    <p:extLst>
      <p:ext uri="{BB962C8B-B14F-4D97-AF65-F5344CB8AC3E}">
        <p14:creationId xmlns:p14="http://schemas.microsoft.com/office/powerpoint/2010/main" val="48017363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jenestereise 2">
    <p:spTree>
      <p:nvGrpSpPr>
        <p:cNvPr id="1" name=""/>
        <p:cNvGrpSpPr/>
        <p:nvPr/>
      </p:nvGrpSpPr>
      <p:grpSpPr>
        <a:xfrm>
          <a:off x="0" y="0"/>
          <a:ext cx="0" cy="0"/>
          <a:chOff x="0" y="0"/>
          <a:chExt cx="0" cy="0"/>
        </a:xfrm>
      </p:grpSpPr>
      <p:sp>
        <p:nvSpPr>
          <p:cNvPr id="6" name="Google Shape;144;p12">
            <a:extLst>
              <a:ext uri="{FF2B5EF4-FFF2-40B4-BE49-F238E27FC236}">
                <a16:creationId xmlns:a16="http://schemas.microsoft.com/office/drawing/2014/main" id="{467A50D8-187C-2959-E68D-9081CDBF0A2B}"/>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Service journey</a:t>
            </a:r>
          </a:p>
        </p:txBody>
      </p:sp>
      <p:sp>
        <p:nvSpPr>
          <p:cNvPr id="7" name="Google Shape;145;p12">
            <a:extLst>
              <a:ext uri="{FF2B5EF4-FFF2-40B4-BE49-F238E27FC236}">
                <a16:creationId xmlns:a16="http://schemas.microsoft.com/office/drawing/2014/main" id="{A2C4D5B0-B90B-922E-48B4-560EEFE1D141}"/>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new </a:t>
            </a:r>
            <a:r>
              <a:rPr lang="en-GB" sz="1200" b="1" kern="0" dirty="0">
                <a:solidFill>
                  <a:srgbClr val="000000"/>
                </a:solidFill>
                <a:latin typeface="Arial"/>
                <a:cs typeface="Arial"/>
                <a:sym typeface="Arial"/>
              </a:rPr>
              <a:t>problem areas, bottlenecks or opportunities </a:t>
            </a:r>
            <a:r>
              <a:rPr lang="en-GB" sz="1200" kern="0" dirty="0">
                <a:solidFill>
                  <a:srgbClr val="000000"/>
                </a:solidFill>
                <a:latin typeface="Arial"/>
                <a:cs typeface="Arial"/>
                <a:sym typeface="Arial"/>
              </a:rPr>
              <a:t>do you now see? </a:t>
            </a:r>
          </a:p>
        </p:txBody>
      </p:sp>
      <p:sp>
        <p:nvSpPr>
          <p:cNvPr id="8" name="Google Shape;146;p12">
            <a:extLst>
              <a:ext uri="{FF2B5EF4-FFF2-40B4-BE49-F238E27FC236}">
                <a16:creationId xmlns:a16="http://schemas.microsoft.com/office/drawing/2014/main" id="{466CF859-F82C-B4A9-5261-EF0A78C90027}"/>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Where should you </a:t>
            </a:r>
            <a:r>
              <a:rPr lang="en-GB" sz="1200" b="1" kern="0" dirty="0">
                <a:solidFill>
                  <a:srgbClr val="000000"/>
                </a:solidFill>
                <a:latin typeface="Arial"/>
                <a:cs typeface="Arial"/>
                <a:sym typeface="Arial"/>
              </a:rPr>
              <a:t>focus your efforts </a:t>
            </a:r>
            <a:r>
              <a:rPr lang="en-GB" sz="1200" kern="0" dirty="0">
                <a:solidFill>
                  <a:srgbClr val="000000"/>
                </a:solidFill>
                <a:latin typeface="Arial"/>
                <a:cs typeface="Arial"/>
                <a:sym typeface="Arial"/>
              </a:rPr>
              <a:t>going forward, and who should be </a:t>
            </a:r>
            <a:r>
              <a:rPr lang="en-GB" sz="1200" b="1" kern="0" dirty="0">
                <a:solidFill>
                  <a:srgbClr val="000000"/>
                </a:solidFill>
                <a:latin typeface="Arial"/>
                <a:cs typeface="Arial"/>
                <a:sym typeface="Arial"/>
              </a:rPr>
              <a:t>included</a:t>
            </a:r>
            <a:r>
              <a:rPr lang="en-GB" sz="1200" kern="0" dirty="0">
                <a:solidFill>
                  <a:srgbClr val="000000"/>
                </a:solidFill>
                <a:latin typeface="Arial"/>
                <a:cs typeface="Arial"/>
                <a:sym typeface="Arial"/>
              </a:rPr>
              <a:t> in the work? </a:t>
            </a:r>
          </a:p>
        </p:txBody>
      </p:sp>
      <p:sp>
        <p:nvSpPr>
          <p:cNvPr id="9" name="Google Shape;147;p12">
            <a:extLst>
              <a:ext uri="{FF2B5EF4-FFF2-40B4-BE49-F238E27FC236}">
                <a16:creationId xmlns:a16="http://schemas.microsoft.com/office/drawing/2014/main" id="{0DC07828-31BF-A773-7F6C-01BFE35F209F}"/>
              </a:ext>
            </a:extLst>
          </p:cNvPr>
          <p:cNvSpPr txBox="1"/>
          <p:nvPr userDrawn="1"/>
        </p:nvSpPr>
        <p:spPr>
          <a:xfrm>
            <a:off x="344650" y="575200"/>
            <a:ext cx="658193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Findings from discussions about the service journey</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37775008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nnskapsinnhenting intro">
    <p:spTree>
      <p:nvGrpSpPr>
        <p:cNvPr id="1" name=""/>
        <p:cNvGrpSpPr/>
        <p:nvPr/>
      </p:nvGrpSpPr>
      <p:grpSpPr>
        <a:xfrm>
          <a:off x="0" y="0"/>
          <a:ext cx="0" cy="0"/>
          <a:chOff x="0" y="0"/>
          <a:chExt cx="0" cy="0"/>
        </a:xfrm>
      </p:grpSpPr>
      <p:sp>
        <p:nvSpPr>
          <p:cNvPr id="9" name="Google Shape;149;p13">
            <a:extLst>
              <a:ext uri="{FF2B5EF4-FFF2-40B4-BE49-F238E27FC236}">
                <a16:creationId xmlns:a16="http://schemas.microsoft.com/office/drawing/2014/main" id="{18F79D1C-472B-A823-6697-DD6FAD99F0C3}"/>
              </a:ext>
            </a:extLst>
          </p:cNvPr>
          <p:cNvSpPr/>
          <p:nvPr userDrawn="1"/>
        </p:nvSpPr>
        <p:spPr>
          <a:xfrm>
            <a:off x="0" y="0"/>
            <a:ext cx="4572000" cy="5143500"/>
          </a:xfrm>
          <a:prstGeom prst="rect">
            <a:avLst/>
          </a:prstGeom>
          <a:solidFill>
            <a:srgbClr val="1F4D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1" name="Google Shape;151;p13">
            <a:extLst>
              <a:ext uri="{FF2B5EF4-FFF2-40B4-BE49-F238E27FC236}">
                <a16:creationId xmlns:a16="http://schemas.microsoft.com/office/drawing/2014/main" id="{5417C4F9-5607-EFD6-6EBD-199B85CF30CE}"/>
              </a:ext>
            </a:extLst>
          </p:cNvPr>
          <p:cNvSpPr txBox="1"/>
          <p:nvPr userDrawn="1"/>
        </p:nvSpPr>
        <p:spPr>
          <a:xfrm>
            <a:off x="342900" y="12573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Knowledge review</a:t>
            </a:r>
            <a:endParaRPr sz="3600" i="1" kern="0" dirty="0">
              <a:solidFill>
                <a:srgbClr val="FFFFFF"/>
              </a:solidFill>
              <a:latin typeface="Arial"/>
              <a:cs typeface="Arial"/>
              <a:sym typeface="Arial"/>
            </a:endParaRPr>
          </a:p>
        </p:txBody>
      </p:sp>
      <p:sp>
        <p:nvSpPr>
          <p:cNvPr id="12" name="Google Shape;152;p13">
            <a:extLst>
              <a:ext uri="{FF2B5EF4-FFF2-40B4-BE49-F238E27FC236}">
                <a16:creationId xmlns:a16="http://schemas.microsoft.com/office/drawing/2014/main" id="{FAE49BF0-2685-3CB5-EB1F-678DE049C894}"/>
              </a:ext>
            </a:extLst>
          </p:cNvPr>
          <p:cNvSpPr txBox="1"/>
          <p:nvPr userDrawn="1"/>
        </p:nvSpPr>
        <p:spPr>
          <a:xfrm>
            <a:off x="342900" y="2399400"/>
            <a:ext cx="4000500" cy="2401200"/>
          </a:xfrm>
          <a:prstGeom prst="rect">
            <a:avLst/>
          </a:prstGeom>
          <a:noFill/>
          <a:ln>
            <a:noFill/>
          </a:ln>
        </p:spPr>
        <p:txBody>
          <a:bodyPr spcFirstLastPara="1" wrap="square" lIns="91425" tIns="91425" rIns="91425" bIns="91425" anchor="b" anchorCtr="0">
            <a:noAutofit/>
          </a:bodyPr>
          <a:lstStyle/>
          <a:p>
            <a:pPr rtl="0">
              <a:spcBef>
                <a:spcPts val="0"/>
              </a:spcBef>
              <a:spcAft>
                <a:spcPts val="0"/>
              </a:spcAft>
            </a:pPr>
            <a:r>
              <a:rPr lang="en-GB" sz="1200" b="0" i="0" u="none" strike="noStrike" dirty="0">
                <a:solidFill>
                  <a:schemeClr val="bg1"/>
                </a:solidFill>
                <a:effectLst/>
                <a:latin typeface="Arial" panose="020B0604020202020204" pitchFamily="34" charset="0"/>
                <a:cs typeface="Arial" panose="020B0604020202020204" pitchFamily="34" charset="0"/>
              </a:rPr>
              <a:t>In this activity, you begin with the questions you need answers to. Use the four domains to specify what documentation is required to understand the actual challenge and to find a suitable solution.</a:t>
            </a:r>
            <a:endParaRPr lang="en-GB" sz="1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br>
              <a:rPr lang="en-GB" sz="1200" b="0" dirty="0">
                <a:solidFill>
                  <a:schemeClr val="bg1"/>
                </a:solidFill>
                <a:effectLst/>
                <a:latin typeface="Arial" panose="020B0604020202020204" pitchFamily="34" charset="0"/>
                <a:cs typeface="Arial" panose="020B0604020202020204" pitchFamily="34" charset="0"/>
              </a:rPr>
            </a:br>
            <a:r>
              <a:rPr lang="en-GB" sz="1200" b="0" i="0" u="none" strike="noStrike" dirty="0">
                <a:solidFill>
                  <a:schemeClr val="bg1"/>
                </a:solidFill>
                <a:effectLst/>
                <a:latin typeface="Arial" panose="020B0604020202020204" pitchFamily="34" charset="0"/>
                <a:cs typeface="Arial" panose="020B0604020202020204" pitchFamily="34" charset="0"/>
              </a:rPr>
              <a:t>Next, you gather knowledge through interviews with users and staff, and summarise relevant research literature. The documentation adds weight to decisions and inspires potential solutions.</a:t>
            </a:r>
            <a:endParaRPr lang="en-GB" sz="1200" b="0" dirty="0">
              <a:solidFill>
                <a:schemeClr val="bg1"/>
              </a:solidFill>
              <a:effectLst/>
              <a:latin typeface="Arial" panose="020B0604020202020204" pitchFamily="34" charset="0"/>
              <a:cs typeface="Arial" panose="020B0604020202020204" pitchFamily="34" charset="0"/>
            </a:endParaRPr>
          </a:p>
        </p:txBody>
      </p:sp>
      <p:sp>
        <p:nvSpPr>
          <p:cNvPr id="14" name="Google Shape;154;p13">
            <a:extLst>
              <a:ext uri="{FF2B5EF4-FFF2-40B4-BE49-F238E27FC236}">
                <a16:creationId xmlns:a16="http://schemas.microsoft.com/office/drawing/2014/main" id="{FBB214DE-214E-5433-B5EE-C2B372926AC4}"/>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6" name="Picture 15">
            <a:extLst>
              <a:ext uri="{FF2B5EF4-FFF2-40B4-BE49-F238E27FC236}">
                <a16:creationId xmlns:a16="http://schemas.microsoft.com/office/drawing/2014/main" id="{3B82EC79-A2EC-B864-D723-54700F3F012C}"/>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7" name="Picture 6">
            <a:extLst>
              <a:ext uri="{FF2B5EF4-FFF2-40B4-BE49-F238E27FC236}">
                <a16:creationId xmlns:a16="http://schemas.microsoft.com/office/drawing/2014/main" id="{5E420420-E248-5C18-CC0A-955A96F44A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38" y="465622"/>
            <a:ext cx="400023" cy="32605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7;p10">
            <a:extLst>
              <a:ext uri="{FF2B5EF4-FFF2-40B4-BE49-F238E27FC236}">
                <a16:creationId xmlns:a16="http://schemas.microsoft.com/office/drawing/2014/main" id="{10520E00-6E24-E3AC-C552-96B72CD28671}"/>
              </a:ext>
            </a:extLst>
          </p:cNvPr>
          <p:cNvSpPr txBox="1"/>
          <p:nvPr userDrawn="1"/>
        </p:nvSpPr>
        <p:spPr>
          <a:xfrm>
            <a:off x="4800600" y="2202450"/>
            <a:ext cx="40005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Describe the challenge you want to tackle: </a:t>
            </a:r>
          </a:p>
        </p:txBody>
      </p:sp>
    </p:spTree>
    <p:extLst>
      <p:ext uri="{BB962C8B-B14F-4D97-AF65-F5344CB8AC3E}">
        <p14:creationId xmlns:p14="http://schemas.microsoft.com/office/powerpoint/2010/main" val="32884463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nnskapsinnhenting 1">
    <p:spTree>
      <p:nvGrpSpPr>
        <p:cNvPr id="1" name=""/>
        <p:cNvGrpSpPr/>
        <p:nvPr/>
      </p:nvGrpSpPr>
      <p:grpSpPr>
        <a:xfrm>
          <a:off x="0" y="0"/>
          <a:ext cx="0" cy="0"/>
          <a:chOff x="0" y="0"/>
          <a:chExt cx="0" cy="0"/>
        </a:xfrm>
      </p:grpSpPr>
      <p:sp>
        <p:nvSpPr>
          <p:cNvPr id="20" name="Google Shape;161;p14">
            <a:extLst>
              <a:ext uri="{FF2B5EF4-FFF2-40B4-BE49-F238E27FC236}">
                <a16:creationId xmlns:a16="http://schemas.microsoft.com/office/drawing/2014/main" id="{6C79EF0F-30FA-569C-194B-CD6D12E9A905}"/>
              </a:ext>
            </a:extLst>
          </p:cNvPr>
          <p:cNvSpPr txBox="1"/>
          <p:nvPr userDrawn="1"/>
        </p:nvSpPr>
        <p:spPr>
          <a:xfrm>
            <a:off x="4610683" y="1424575"/>
            <a:ext cx="20547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pic>
        <p:nvPicPr>
          <p:cNvPr id="3" name="Picture 2" descr="A blue and white circle with a cross&#10;&#10;Description automatically generated">
            <a:extLst>
              <a:ext uri="{FF2B5EF4-FFF2-40B4-BE49-F238E27FC236}">
                <a16:creationId xmlns:a16="http://schemas.microsoft.com/office/drawing/2014/main" id="{98687804-ADD9-6878-18D1-C3014B19CA67}"/>
              </a:ext>
            </a:extLst>
          </p:cNvPr>
          <p:cNvPicPr>
            <a:picLocks noChangeAspect="1"/>
          </p:cNvPicPr>
          <p:nvPr userDrawn="1"/>
        </p:nvPicPr>
        <p:blipFill>
          <a:blip r:embed="rId2"/>
          <a:stretch>
            <a:fillRect/>
          </a:stretch>
        </p:blipFill>
        <p:spPr>
          <a:xfrm>
            <a:off x="4627396" y="1424575"/>
            <a:ext cx="435300" cy="435300"/>
          </a:xfrm>
          <a:prstGeom prst="rect">
            <a:avLst/>
          </a:prstGeom>
        </p:spPr>
      </p:pic>
      <p:sp>
        <p:nvSpPr>
          <p:cNvPr id="16" name="Google Shape;157;p14">
            <a:extLst>
              <a:ext uri="{FF2B5EF4-FFF2-40B4-BE49-F238E27FC236}">
                <a16:creationId xmlns:a16="http://schemas.microsoft.com/office/drawing/2014/main" id="{838456FD-96E0-91B7-68FE-026586B518CD}"/>
              </a:ext>
            </a:extLst>
          </p:cNvPr>
          <p:cNvSpPr txBox="1"/>
          <p:nvPr userDrawn="1"/>
        </p:nvSpPr>
        <p:spPr>
          <a:xfrm>
            <a:off x="344650" y="575200"/>
            <a:ext cx="508841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What do you need to know about your challenge, for each of the four domains?</a:t>
            </a:r>
            <a:endParaRPr sz="2000" b="1" kern="0" dirty="0">
              <a:solidFill>
                <a:srgbClr val="000000"/>
              </a:solidFill>
              <a:latin typeface="Arial"/>
              <a:cs typeface="Arial"/>
              <a:sym typeface="Arial"/>
            </a:endParaRPr>
          </a:p>
        </p:txBody>
      </p:sp>
      <p:sp>
        <p:nvSpPr>
          <p:cNvPr id="17" name="Google Shape;158;p14">
            <a:extLst>
              <a:ext uri="{FF2B5EF4-FFF2-40B4-BE49-F238E27FC236}">
                <a16:creationId xmlns:a16="http://schemas.microsoft.com/office/drawing/2014/main" id="{96C73CE5-E3B7-4AD1-3FD4-509071D40511}"/>
              </a:ext>
            </a:extLst>
          </p:cNvPr>
          <p:cNvSpPr txBox="1"/>
          <p:nvPr userDrawn="1"/>
        </p:nvSpPr>
        <p:spPr>
          <a:xfrm>
            <a:off x="340750" y="1424575"/>
            <a:ext cx="20547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br>
              <a:rPr lang="en-GB" sz="1000"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18" name="Google Shape;159;p14">
            <a:extLst>
              <a:ext uri="{FF2B5EF4-FFF2-40B4-BE49-F238E27FC236}">
                <a16:creationId xmlns:a16="http://schemas.microsoft.com/office/drawing/2014/main" id="{B1FD26EA-DDB9-D9BC-966D-EA027C4F2F82}"/>
              </a:ext>
            </a:extLst>
          </p:cNvPr>
          <p:cNvSpPr txBox="1"/>
          <p:nvPr userDrawn="1"/>
        </p:nvSpPr>
        <p:spPr>
          <a:xfrm>
            <a:off x="2474929" y="1424575"/>
            <a:ext cx="20547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19" name="Google Shape;160;p14">
            <a:extLst>
              <a:ext uri="{FF2B5EF4-FFF2-40B4-BE49-F238E27FC236}">
                <a16:creationId xmlns:a16="http://schemas.microsoft.com/office/drawing/2014/main" id="{6010FFA7-3AC9-042B-D71C-DD9372EE583F}"/>
              </a:ext>
            </a:extLst>
          </p:cNvPr>
          <p:cNvSpPr txBox="1"/>
          <p:nvPr userDrawn="1"/>
        </p:nvSpPr>
        <p:spPr>
          <a:xfrm>
            <a:off x="6746399" y="1424575"/>
            <a:ext cx="20547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endParaRPr sz="800" i="1" kern="0" dirty="0">
              <a:solidFill>
                <a:srgbClr val="000000"/>
              </a:solidFill>
              <a:latin typeface="Arial"/>
              <a:cs typeface="Arial"/>
              <a:sym typeface="Arial"/>
            </a:endParaRPr>
          </a:p>
        </p:txBody>
      </p:sp>
      <p:sp>
        <p:nvSpPr>
          <p:cNvPr id="21" name="Google Shape;162;p14">
            <a:extLst>
              <a:ext uri="{FF2B5EF4-FFF2-40B4-BE49-F238E27FC236}">
                <a16:creationId xmlns:a16="http://schemas.microsoft.com/office/drawing/2014/main" id="{70D0B54D-C9F7-5E6F-A388-3DF1B45C9CD6}"/>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Knowledge review</a:t>
            </a:r>
            <a:endParaRPr sz="900" b="1" kern="0" dirty="0">
              <a:solidFill>
                <a:srgbClr val="B7B7B7"/>
              </a:solidFill>
              <a:latin typeface="Arial"/>
              <a:cs typeface="Arial"/>
              <a:sym typeface="Arial"/>
            </a:endParaRPr>
          </a:p>
        </p:txBody>
      </p:sp>
      <p:sp>
        <p:nvSpPr>
          <p:cNvPr id="26" name="Google Shape;167;p14">
            <a:extLst>
              <a:ext uri="{FF2B5EF4-FFF2-40B4-BE49-F238E27FC236}">
                <a16:creationId xmlns:a16="http://schemas.microsoft.com/office/drawing/2014/main" id="{3EE2317C-81C4-5367-7CDB-1E9C8FE8523B}"/>
              </a:ext>
            </a:extLst>
          </p:cNvPr>
          <p:cNvSpPr txBox="1"/>
          <p:nvPr userDrawn="1"/>
        </p:nvSpPr>
        <p:spPr>
          <a:xfrm>
            <a:off x="727375" y="1560850"/>
            <a:ext cx="1666500" cy="4353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User</a:t>
            </a:r>
            <a:br>
              <a:rPr lang="en-GB" sz="1000"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27" name="Google Shape;168;p14">
            <a:extLst>
              <a:ext uri="{FF2B5EF4-FFF2-40B4-BE49-F238E27FC236}">
                <a16:creationId xmlns:a16="http://schemas.microsoft.com/office/drawing/2014/main" id="{BA3A9AAD-0973-894D-2B52-28E65B27ADDE}"/>
              </a:ext>
            </a:extLst>
          </p:cNvPr>
          <p:cNvSpPr txBox="1"/>
          <p:nvPr userDrawn="1"/>
        </p:nvSpPr>
        <p:spPr>
          <a:xfrm>
            <a:off x="2864126" y="1560850"/>
            <a:ext cx="1665600" cy="4353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Clinical</a:t>
            </a: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28" name="Google Shape;169;p14">
            <a:extLst>
              <a:ext uri="{FF2B5EF4-FFF2-40B4-BE49-F238E27FC236}">
                <a16:creationId xmlns:a16="http://schemas.microsoft.com/office/drawing/2014/main" id="{3B53BCA7-1F5C-9526-017F-33DB4E000985}"/>
              </a:ext>
            </a:extLst>
          </p:cNvPr>
          <p:cNvSpPr txBox="1"/>
          <p:nvPr userDrawn="1"/>
        </p:nvSpPr>
        <p:spPr>
          <a:xfrm>
            <a:off x="4998877" y="1560850"/>
            <a:ext cx="1666500" cy="4353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Organisation</a:t>
            </a: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29" name="Google Shape;170;p14">
            <a:extLst>
              <a:ext uri="{FF2B5EF4-FFF2-40B4-BE49-F238E27FC236}">
                <a16:creationId xmlns:a16="http://schemas.microsoft.com/office/drawing/2014/main" id="{73A24BA0-9F8E-F601-A087-BC26B6F1CABD}"/>
              </a:ext>
            </a:extLst>
          </p:cNvPr>
          <p:cNvSpPr txBox="1"/>
          <p:nvPr userDrawn="1"/>
        </p:nvSpPr>
        <p:spPr>
          <a:xfrm>
            <a:off x="7134600" y="1560850"/>
            <a:ext cx="1666500" cy="4353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Economic</a:t>
            </a: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pic>
        <p:nvPicPr>
          <p:cNvPr id="4" name="Picture 3" descr="A blue and white circle with a cross&#10;&#10;Description automatically generated">
            <a:extLst>
              <a:ext uri="{FF2B5EF4-FFF2-40B4-BE49-F238E27FC236}">
                <a16:creationId xmlns:a16="http://schemas.microsoft.com/office/drawing/2014/main" id="{C4346DC7-2EC9-09FE-4D87-1C1F6CFCA423}"/>
              </a:ext>
            </a:extLst>
          </p:cNvPr>
          <p:cNvPicPr>
            <a:picLocks noChangeAspect="1"/>
          </p:cNvPicPr>
          <p:nvPr userDrawn="1"/>
        </p:nvPicPr>
        <p:blipFill>
          <a:blip r:embed="rId2"/>
          <a:stretch>
            <a:fillRect/>
          </a:stretch>
        </p:blipFill>
        <p:spPr>
          <a:xfrm rot="5400000">
            <a:off x="358941" y="1424575"/>
            <a:ext cx="435300" cy="435300"/>
          </a:xfrm>
          <a:prstGeom prst="rect">
            <a:avLst/>
          </a:prstGeom>
        </p:spPr>
      </p:pic>
      <p:pic>
        <p:nvPicPr>
          <p:cNvPr id="5" name="Picture 4" descr="A blue and white circle with a cross&#10;&#10;Description automatically generated">
            <a:extLst>
              <a:ext uri="{FF2B5EF4-FFF2-40B4-BE49-F238E27FC236}">
                <a16:creationId xmlns:a16="http://schemas.microsoft.com/office/drawing/2014/main" id="{74A471C4-96EE-3BA3-EFF4-AEB3AC34A1CF}"/>
              </a:ext>
            </a:extLst>
          </p:cNvPr>
          <p:cNvPicPr>
            <a:picLocks noChangeAspect="1"/>
          </p:cNvPicPr>
          <p:nvPr userDrawn="1"/>
        </p:nvPicPr>
        <p:blipFill>
          <a:blip r:embed="rId2"/>
          <a:stretch>
            <a:fillRect/>
          </a:stretch>
        </p:blipFill>
        <p:spPr>
          <a:xfrm rot="10800000">
            <a:off x="2491642" y="1424575"/>
            <a:ext cx="435300" cy="435300"/>
          </a:xfrm>
          <a:prstGeom prst="rect">
            <a:avLst/>
          </a:prstGeom>
        </p:spPr>
      </p:pic>
      <p:pic>
        <p:nvPicPr>
          <p:cNvPr id="6" name="Picture 5" descr="A blue and white circle with a cross&#10;&#10;Description automatically generated">
            <a:extLst>
              <a:ext uri="{FF2B5EF4-FFF2-40B4-BE49-F238E27FC236}">
                <a16:creationId xmlns:a16="http://schemas.microsoft.com/office/drawing/2014/main" id="{FA6C37DF-ACCC-8E69-9CAD-A4EDBAF8EA3E}"/>
              </a:ext>
            </a:extLst>
          </p:cNvPr>
          <p:cNvPicPr>
            <a:picLocks noChangeAspect="1"/>
          </p:cNvPicPr>
          <p:nvPr userDrawn="1"/>
        </p:nvPicPr>
        <p:blipFill>
          <a:blip r:embed="rId2"/>
          <a:stretch>
            <a:fillRect/>
          </a:stretch>
        </p:blipFill>
        <p:spPr>
          <a:xfrm rot="16200000">
            <a:off x="6773772" y="1424576"/>
            <a:ext cx="435300" cy="435300"/>
          </a:xfrm>
          <a:prstGeom prst="rect">
            <a:avLst/>
          </a:prstGeom>
        </p:spPr>
      </p:pic>
    </p:spTree>
    <p:extLst>
      <p:ext uri="{BB962C8B-B14F-4D97-AF65-F5344CB8AC3E}">
        <p14:creationId xmlns:p14="http://schemas.microsoft.com/office/powerpoint/2010/main" val="8324509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nskapsinnhenting 2">
    <p:spTree>
      <p:nvGrpSpPr>
        <p:cNvPr id="1" name=""/>
        <p:cNvGrpSpPr/>
        <p:nvPr/>
      </p:nvGrpSpPr>
      <p:grpSpPr>
        <a:xfrm>
          <a:off x="0" y="0"/>
          <a:ext cx="0" cy="0"/>
          <a:chOff x="0" y="0"/>
          <a:chExt cx="0" cy="0"/>
        </a:xfrm>
      </p:grpSpPr>
      <p:sp>
        <p:nvSpPr>
          <p:cNvPr id="6" name="Google Shape;172;p15">
            <a:extLst>
              <a:ext uri="{FF2B5EF4-FFF2-40B4-BE49-F238E27FC236}">
                <a16:creationId xmlns:a16="http://schemas.microsoft.com/office/drawing/2014/main" id="{8191AC9F-8159-44FA-D2A1-951464403235}"/>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do </a:t>
            </a:r>
            <a:r>
              <a:rPr lang="en-GB" sz="1200" b="1" kern="0" dirty="0">
                <a:solidFill>
                  <a:srgbClr val="000000"/>
                </a:solidFill>
                <a:latin typeface="Arial"/>
                <a:cs typeface="Arial"/>
                <a:sym typeface="Arial"/>
              </a:rPr>
              <a:t>interviews</a:t>
            </a:r>
            <a:r>
              <a:rPr lang="en-GB" sz="1200" kern="0" dirty="0">
                <a:solidFill>
                  <a:srgbClr val="000000"/>
                </a:solidFill>
                <a:latin typeface="Arial"/>
                <a:cs typeface="Arial"/>
                <a:sym typeface="Arial"/>
              </a:rPr>
              <a:t> with patients and experts show, and what have you found from reading relevant </a:t>
            </a:r>
            <a:r>
              <a:rPr lang="en-GB" sz="1200" b="1" kern="0" dirty="0">
                <a:solidFill>
                  <a:srgbClr val="000000"/>
                </a:solidFill>
                <a:latin typeface="Arial"/>
                <a:cs typeface="Arial"/>
                <a:sym typeface="Arial"/>
              </a:rPr>
              <a:t>research literature</a:t>
            </a:r>
            <a:r>
              <a:rPr lang="en-GB" sz="1200" kern="0" dirty="0">
                <a:solidFill>
                  <a:srgbClr val="000000"/>
                </a:solidFill>
                <a:latin typeface="Arial"/>
                <a:cs typeface="Arial"/>
                <a:sym typeface="Arial"/>
              </a:rPr>
              <a:t>?</a:t>
            </a:r>
          </a:p>
        </p:txBody>
      </p:sp>
      <p:sp>
        <p:nvSpPr>
          <p:cNvPr id="7" name="Google Shape;173;p15">
            <a:extLst>
              <a:ext uri="{FF2B5EF4-FFF2-40B4-BE49-F238E27FC236}">
                <a16:creationId xmlns:a16="http://schemas.microsoft.com/office/drawing/2014/main" id="{9760ABC0-5B9F-CB39-4CDA-BFF6D88BEF14}"/>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How does new knowledge give a </a:t>
            </a:r>
            <a:r>
              <a:rPr lang="en-GB" sz="1200" b="1" kern="0" dirty="0">
                <a:solidFill>
                  <a:srgbClr val="000000"/>
                </a:solidFill>
                <a:latin typeface="Arial"/>
                <a:cs typeface="Arial"/>
                <a:sym typeface="Arial"/>
              </a:rPr>
              <a:t>better understanding </a:t>
            </a:r>
            <a:r>
              <a:rPr lang="en-GB" sz="1200" kern="0" dirty="0">
                <a:solidFill>
                  <a:srgbClr val="000000"/>
                </a:solidFill>
                <a:latin typeface="Arial"/>
                <a:cs typeface="Arial"/>
                <a:sym typeface="Arial"/>
              </a:rPr>
              <a:t>of the challenge? What have </a:t>
            </a:r>
            <a:r>
              <a:rPr lang="en-GB" sz="1200" b="1" kern="0" dirty="0">
                <a:solidFill>
                  <a:srgbClr val="000000"/>
                </a:solidFill>
                <a:latin typeface="Arial"/>
                <a:cs typeface="Arial"/>
                <a:sym typeface="Arial"/>
              </a:rPr>
              <a:t>others done</a:t>
            </a:r>
            <a:r>
              <a:rPr lang="en-GB" sz="1200" kern="0" dirty="0">
                <a:solidFill>
                  <a:srgbClr val="000000"/>
                </a:solidFill>
                <a:latin typeface="Arial"/>
                <a:cs typeface="Arial"/>
                <a:sym typeface="Arial"/>
              </a:rPr>
              <a:t> in similar situations? </a:t>
            </a:r>
          </a:p>
        </p:txBody>
      </p:sp>
      <p:sp>
        <p:nvSpPr>
          <p:cNvPr id="8" name="Google Shape;174;p15">
            <a:extLst>
              <a:ext uri="{FF2B5EF4-FFF2-40B4-BE49-F238E27FC236}">
                <a16:creationId xmlns:a16="http://schemas.microsoft.com/office/drawing/2014/main" id="{5175A77D-9C78-B753-83F0-7B5447465372}"/>
              </a:ext>
            </a:extLst>
          </p:cNvPr>
          <p:cNvSpPr txBox="1"/>
          <p:nvPr userDrawn="1"/>
        </p:nvSpPr>
        <p:spPr>
          <a:xfrm>
            <a:off x="344650" y="575200"/>
            <a:ext cx="534749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Findings from interviews and discussions</a:t>
            </a:r>
            <a:endParaRPr sz="2000" b="1" kern="0" dirty="0">
              <a:solidFill>
                <a:srgbClr val="000000"/>
              </a:solidFill>
              <a:latin typeface="Arial"/>
              <a:cs typeface="Arial"/>
              <a:sym typeface="Arial"/>
            </a:endParaRPr>
          </a:p>
        </p:txBody>
      </p:sp>
      <p:sp>
        <p:nvSpPr>
          <p:cNvPr id="9" name="Google Shape;175;p15">
            <a:extLst>
              <a:ext uri="{FF2B5EF4-FFF2-40B4-BE49-F238E27FC236}">
                <a16:creationId xmlns:a16="http://schemas.microsoft.com/office/drawing/2014/main" id="{4284DE97-932C-F640-26F8-A59EE4A7AF7E}"/>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Knowledge review</a:t>
            </a:r>
          </a:p>
        </p:txBody>
      </p:sp>
    </p:spTree>
    <p:extLst>
      <p:ext uri="{BB962C8B-B14F-4D97-AF65-F5344CB8AC3E}">
        <p14:creationId xmlns:p14="http://schemas.microsoft.com/office/powerpoint/2010/main" val="16161917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 1">
    <p:bg>
      <p:bgPr>
        <a:solidFill>
          <a:srgbClr val="1E4D8E"/>
        </a:solidFill>
        <a:effectLst/>
      </p:bgPr>
    </p:bg>
    <p:spTree>
      <p:nvGrpSpPr>
        <p:cNvPr id="1" name=""/>
        <p:cNvGrpSpPr/>
        <p:nvPr/>
      </p:nvGrpSpPr>
      <p:grpSpPr>
        <a:xfrm>
          <a:off x="0" y="0"/>
          <a:ext cx="0" cy="0"/>
          <a:chOff x="0" y="0"/>
          <a:chExt cx="0" cy="0"/>
        </a:xfrm>
      </p:grpSpPr>
      <p:sp>
        <p:nvSpPr>
          <p:cNvPr id="6" name="Google Shape;177;p16">
            <a:extLst>
              <a:ext uri="{FF2B5EF4-FFF2-40B4-BE49-F238E27FC236}">
                <a16:creationId xmlns:a16="http://schemas.microsoft.com/office/drawing/2014/main" id="{DA0798E7-559B-72C1-E8B8-50114CB7923B}"/>
              </a:ext>
            </a:extLst>
          </p:cNvPr>
          <p:cNvSpPr txBox="1"/>
          <p:nvPr userDrawn="1"/>
        </p:nvSpPr>
        <p:spPr>
          <a:xfrm>
            <a:off x="342900" y="342900"/>
            <a:ext cx="4000500" cy="12930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Step Up </a:t>
            </a:r>
            <a:endParaRPr sz="3600" b="1"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 next step</a:t>
            </a:r>
            <a:endParaRPr sz="3600" b="1" kern="0" dirty="0">
              <a:solidFill>
                <a:srgbClr val="FFFFFF"/>
              </a:solidFill>
              <a:latin typeface="Arial"/>
              <a:cs typeface="Arial"/>
              <a:sym typeface="Arial"/>
            </a:endParaRPr>
          </a:p>
        </p:txBody>
      </p:sp>
      <p:sp>
        <p:nvSpPr>
          <p:cNvPr id="7" name="Google Shape;178;p16">
            <a:extLst>
              <a:ext uri="{FF2B5EF4-FFF2-40B4-BE49-F238E27FC236}">
                <a16:creationId xmlns:a16="http://schemas.microsoft.com/office/drawing/2014/main" id="{51038C17-B851-2675-5F55-9AE3A569A4F7}"/>
              </a:ext>
            </a:extLst>
          </p:cNvPr>
          <p:cNvSpPr txBox="1"/>
          <p:nvPr userDrawn="1"/>
        </p:nvSpPr>
        <p:spPr>
          <a:xfrm>
            <a:off x="342900" y="2233775"/>
            <a:ext cx="4000500" cy="2400627"/>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FFFFFF"/>
                </a:solidFill>
                <a:latin typeface="Arial"/>
                <a:cs typeface="Arial"/>
                <a:sym typeface="Arial"/>
              </a:rPr>
              <a:t>Innovators throughout Norway use Step Up to make better decisions about the potential value of an innovation, early in the process. </a:t>
            </a:r>
          </a:p>
          <a:p>
            <a:pPr defTabSz="914400">
              <a:buClr>
                <a:srgbClr val="000000"/>
              </a:buClr>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After you have completed </a:t>
            </a:r>
            <a:r>
              <a:rPr lang="en-GB" sz="1200" i="1" kern="0" dirty="0">
                <a:solidFill>
                  <a:srgbClr val="FFFFFF"/>
                </a:solidFill>
                <a:latin typeface="Arial"/>
                <a:cs typeface="Arial"/>
                <a:sym typeface="Arial"/>
              </a:rPr>
              <a:t>Step Up: A solid foundation</a:t>
            </a:r>
            <a:r>
              <a:rPr lang="en-GB" sz="1200" kern="0" dirty="0">
                <a:solidFill>
                  <a:srgbClr val="FFFFFF"/>
                </a:solidFill>
                <a:latin typeface="Arial"/>
                <a:cs typeface="Arial"/>
                <a:sym typeface="Arial"/>
              </a:rPr>
              <a:t>, the next step is to develop potential solutions, prioritise the best solution and begin the work of implementation. </a:t>
            </a:r>
          </a:p>
          <a:p>
            <a:pPr defTabSz="914400">
              <a:buClr>
                <a:srgbClr val="000000"/>
              </a:buClr>
              <a:buFont typeface="Arial"/>
              <a:buNone/>
            </a:pPr>
            <a:endParaRPr lang="en-NO" sz="1200" kern="0">
              <a:solidFill>
                <a:srgbClr val="FFFFFF"/>
              </a:solidFill>
              <a:latin typeface="Arial"/>
              <a:cs typeface="Arial"/>
              <a:sym typeface="Arial"/>
            </a:endParaRPr>
          </a:p>
          <a:p>
            <a:pPr defTabSz="914400">
              <a:buClr>
                <a:srgbClr val="000000"/>
              </a:buClr>
              <a:buFont typeface="Arial"/>
              <a:buNone/>
            </a:pPr>
            <a:r>
              <a:rPr lang="en-NO" sz="1200" kern="0">
                <a:solidFill>
                  <a:srgbClr val="FFFFFF"/>
                </a:solidFill>
                <a:latin typeface="Arial"/>
                <a:cs typeface="Arial"/>
                <a:sym typeface="Arial"/>
              </a:rPr>
              <a:t>Y</a:t>
            </a:r>
            <a:r>
              <a:rPr lang="en-GB" sz="1200" kern="0" dirty="0">
                <a:solidFill>
                  <a:srgbClr val="FFFFFF"/>
                </a:solidFill>
                <a:latin typeface="Arial"/>
                <a:cs typeface="Arial"/>
                <a:sym typeface="Arial"/>
              </a:rPr>
              <a:t>o</a:t>
            </a:r>
            <a:r>
              <a:rPr lang="en-NO" sz="1200" kern="0">
                <a:solidFill>
                  <a:srgbClr val="FFFFFF"/>
                </a:solidFill>
                <a:latin typeface="Arial"/>
                <a:cs typeface="Arial"/>
                <a:sym typeface="Arial"/>
              </a:rPr>
              <a:t>u will find two relevant activities in</a:t>
            </a:r>
          </a:p>
          <a:p>
            <a:pPr defTabSz="914400">
              <a:buClr>
                <a:srgbClr val="000000"/>
              </a:buClr>
              <a:buFont typeface="Arial"/>
              <a:buNone/>
            </a:pPr>
            <a:r>
              <a:rPr lang="en-NO" sz="1200" i="1" kern="0">
                <a:solidFill>
                  <a:srgbClr val="FFFFFF"/>
                </a:solidFill>
                <a:latin typeface="Arial"/>
                <a:cs typeface="Arial"/>
                <a:sym typeface="Arial"/>
              </a:rPr>
              <a:t>Step Up: A valuable solution.</a:t>
            </a:r>
          </a:p>
          <a:p>
            <a:pPr defTabSz="914400">
              <a:buClr>
                <a:srgbClr val="000000"/>
              </a:buClr>
              <a:buFont typeface="Arial"/>
              <a:buNone/>
            </a:pPr>
            <a:endParaRPr lang="en-NO" sz="1200" kern="0">
              <a:solidFill>
                <a:srgbClr val="FFFFFF"/>
              </a:solidFill>
              <a:latin typeface="Arial"/>
              <a:cs typeface="Arial"/>
              <a:sym typeface="Arial"/>
            </a:endParaRPr>
          </a:p>
          <a:p>
            <a:pPr defTabSz="914400">
              <a:buClr>
                <a:srgbClr val="000000"/>
              </a:buClr>
              <a:buFont typeface="Arial"/>
              <a:buNone/>
            </a:pPr>
            <a:r>
              <a:rPr lang="en-NO" sz="1200" kern="0">
                <a:solidFill>
                  <a:srgbClr val="FFFFFF"/>
                </a:solidFill>
                <a:latin typeface="Arial"/>
                <a:cs typeface="Arial"/>
                <a:sym typeface="Arial"/>
              </a:rPr>
              <a:t>Good luck! </a:t>
            </a:r>
            <a:endParaRPr sz="1200" kern="0" dirty="0">
              <a:solidFill>
                <a:srgbClr val="FFFFFF"/>
              </a:solidFill>
              <a:latin typeface="Arial"/>
              <a:cs typeface="Arial"/>
              <a:sym typeface="Arial"/>
            </a:endParaRPr>
          </a:p>
        </p:txBody>
      </p:sp>
      <p:sp>
        <p:nvSpPr>
          <p:cNvPr id="8" name="Google Shape;179;p16">
            <a:extLst>
              <a:ext uri="{FF2B5EF4-FFF2-40B4-BE49-F238E27FC236}">
                <a16:creationId xmlns:a16="http://schemas.microsoft.com/office/drawing/2014/main" id="{5B52C347-2665-A047-7C86-2BA9300DAEEE}"/>
              </a:ext>
            </a:extLst>
          </p:cNvPr>
          <p:cNvSpPr txBox="1"/>
          <p:nvPr userDrawn="1"/>
        </p:nvSpPr>
        <p:spPr>
          <a:xfrm>
            <a:off x="4818000" y="4800600"/>
            <a:ext cx="3983100" cy="307800"/>
          </a:xfrm>
          <a:prstGeom prst="rect">
            <a:avLst/>
          </a:prstGeom>
          <a:noFill/>
          <a:ln>
            <a:noFill/>
          </a:ln>
        </p:spPr>
        <p:txBody>
          <a:bodyPr spcFirstLastPara="1" wrap="square" lIns="91425" tIns="91425" rIns="91425" bIns="91425" anchor="t" anchorCtr="0">
            <a:spAutoFit/>
          </a:bodyPr>
          <a:lstStyle/>
          <a:p>
            <a:pPr algn="r"/>
            <a:r>
              <a:rPr lang="en-GB" sz="800" dirty="0">
                <a:solidFill>
                  <a:schemeClr val="bg1"/>
                </a:solidFill>
                <a:effectLst/>
                <a:latin typeface="Arial" panose="020B0604020202020204" pitchFamily="34" charset="0"/>
                <a:cs typeface="Arial" panose="020B0604020202020204" pitchFamily="34" charset="0"/>
              </a:rPr>
              <a:t>Step Up has been developed by researchers at C3 Centre for Connected Care.</a:t>
            </a:r>
            <a:endParaRPr lang="en-NO" sz="80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AB7AABA-CA81-6A9B-9191-449092B0B211}"/>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1768084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her notes - et solid fundament">
    <p:spTree>
      <p:nvGrpSpPr>
        <p:cNvPr id="1" name=""/>
        <p:cNvGrpSpPr/>
        <p:nvPr/>
      </p:nvGrpSpPr>
      <p:grpSpPr>
        <a:xfrm>
          <a:off x="0" y="0"/>
          <a:ext cx="0" cy="0"/>
          <a:chOff x="0" y="0"/>
          <a:chExt cx="0" cy="0"/>
        </a:xfrm>
      </p:grpSpPr>
      <p:sp>
        <p:nvSpPr>
          <p:cNvPr id="4" name="Google Shape;182;p17">
            <a:extLst>
              <a:ext uri="{FF2B5EF4-FFF2-40B4-BE49-F238E27FC236}">
                <a16:creationId xmlns:a16="http://schemas.microsoft.com/office/drawing/2014/main" id="{4EA305B9-00AE-1A47-BD44-B9AB139D94A3}"/>
              </a:ext>
            </a:extLst>
          </p:cNvPr>
          <p:cNvSpPr txBox="1"/>
          <p:nvPr userDrawn="1"/>
        </p:nvSpPr>
        <p:spPr>
          <a:xfrm>
            <a:off x="344650" y="592523"/>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Other notes</a:t>
            </a:r>
            <a:endParaRPr sz="2000" b="1" kern="0" dirty="0">
              <a:solidFill>
                <a:srgbClr val="000000"/>
              </a:solidFill>
              <a:latin typeface="Arial"/>
              <a:cs typeface="Arial"/>
              <a:sym typeface="Arial"/>
            </a:endParaRPr>
          </a:p>
        </p:txBody>
      </p:sp>
      <p:sp>
        <p:nvSpPr>
          <p:cNvPr id="5" name="Google Shape;183;p17">
            <a:extLst>
              <a:ext uri="{FF2B5EF4-FFF2-40B4-BE49-F238E27FC236}">
                <a16:creationId xmlns:a16="http://schemas.microsoft.com/office/drawing/2014/main" id="{AEDC675F-FCE0-1163-834F-8D28280426EF}"/>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Step Up | </a:t>
            </a:r>
            <a:r>
              <a:rPr lang="en-GB" sz="900" b="1" kern="0" dirty="0">
                <a:solidFill>
                  <a:srgbClr val="B7B7B7"/>
                </a:solidFill>
                <a:latin typeface="Arial"/>
                <a:cs typeface="Arial"/>
                <a:sym typeface="Arial"/>
              </a:rPr>
              <a:t>A solid foundation workbook</a:t>
            </a:r>
            <a:endParaRPr sz="900" b="1" kern="0" dirty="0">
              <a:solidFill>
                <a:srgbClr val="B7B7B7"/>
              </a:solidFill>
              <a:latin typeface="Arial"/>
              <a:cs typeface="Arial"/>
              <a:sym typeface="Arial"/>
            </a:endParaRPr>
          </a:p>
        </p:txBody>
      </p:sp>
    </p:spTree>
    <p:extLst>
      <p:ext uri="{BB962C8B-B14F-4D97-AF65-F5344CB8AC3E}">
        <p14:creationId xmlns:p14="http://schemas.microsoft.com/office/powerpoint/2010/main" val="22948753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en verdifull løsning 1">
    <p:bg>
      <p:bgPr>
        <a:solidFill>
          <a:srgbClr val="1E8E71"/>
        </a:solidFill>
        <a:effectLst/>
      </p:bgPr>
    </p:bg>
    <p:spTree>
      <p:nvGrpSpPr>
        <p:cNvPr id="1" name=""/>
        <p:cNvGrpSpPr/>
        <p:nvPr/>
      </p:nvGrpSpPr>
      <p:grpSpPr>
        <a:xfrm>
          <a:off x="0" y="0"/>
          <a:ext cx="0" cy="0"/>
          <a:chOff x="0" y="0"/>
          <a:chExt cx="0" cy="0"/>
        </a:xfrm>
      </p:grpSpPr>
      <p:sp>
        <p:nvSpPr>
          <p:cNvPr id="16" name="Google Shape;14;p3">
            <a:extLst>
              <a:ext uri="{FF2B5EF4-FFF2-40B4-BE49-F238E27FC236}">
                <a16:creationId xmlns:a16="http://schemas.microsoft.com/office/drawing/2014/main" id="{DEFEF3B5-F866-CB0D-B9FC-D995EBA44100}"/>
              </a:ext>
            </a:extLst>
          </p:cNvPr>
          <p:cNvSpPr/>
          <p:nvPr userDrawn="1"/>
        </p:nvSpPr>
        <p:spPr>
          <a:xfrm>
            <a:off x="4800600" y="3133625"/>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7" name="Google Shape;15;p3">
            <a:extLst>
              <a:ext uri="{FF2B5EF4-FFF2-40B4-BE49-F238E27FC236}">
                <a16:creationId xmlns:a16="http://schemas.microsoft.com/office/drawing/2014/main" id="{4ED04F90-2961-A2E7-E61D-92376934A89D}"/>
              </a:ext>
            </a:extLst>
          </p:cNvPr>
          <p:cNvSpPr txBox="1"/>
          <p:nvPr userDrawn="1"/>
        </p:nvSpPr>
        <p:spPr>
          <a:xfrm>
            <a:off x="342900" y="342900"/>
            <a:ext cx="4457700" cy="142087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kern="0" dirty="0">
                <a:solidFill>
                  <a:srgbClr val="FFFFFF"/>
                </a:solidFill>
                <a:latin typeface="Arial"/>
                <a:cs typeface="Arial"/>
                <a:sym typeface="Arial"/>
              </a:rPr>
              <a:t>Step Up</a:t>
            </a:r>
            <a:endParaRPr sz="3600" kern="0" dirty="0">
              <a:solidFill>
                <a:srgbClr val="FFFFFF"/>
              </a:solidFill>
              <a:latin typeface="Arial"/>
              <a:cs typeface="Arial"/>
              <a:sym typeface="Arial"/>
            </a:endParaRPr>
          </a:p>
          <a:p>
            <a:pPr defTabSz="914400">
              <a:spcAft>
                <a:spcPts val="1000"/>
              </a:spcAft>
              <a:buClr>
                <a:srgbClr val="000000"/>
              </a:buClr>
              <a:buFont typeface="Arial"/>
              <a:buNone/>
            </a:pPr>
            <a:r>
              <a:rPr lang="en-GB" sz="3600" b="1" kern="0" dirty="0">
                <a:solidFill>
                  <a:srgbClr val="FFFFFF"/>
                </a:solidFill>
                <a:latin typeface="Arial"/>
                <a:cs typeface="Arial"/>
                <a:sym typeface="Arial"/>
              </a:rPr>
              <a:t>A valuable solution</a:t>
            </a:r>
            <a:endParaRPr sz="3600" b="1" i="1" kern="0" dirty="0">
              <a:solidFill>
                <a:srgbClr val="FFFFFF"/>
              </a:solidFill>
              <a:latin typeface="Arial"/>
              <a:cs typeface="Arial"/>
              <a:sym typeface="Arial"/>
            </a:endParaRPr>
          </a:p>
        </p:txBody>
      </p:sp>
      <p:sp>
        <p:nvSpPr>
          <p:cNvPr id="18" name="Google Shape;16;p3">
            <a:extLst>
              <a:ext uri="{FF2B5EF4-FFF2-40B4-BE49-F238E27FC236}">
                <a16:creationId xmlns:a16="http://schemas.microsoft.com/office/drawing/2014/main" id="{D2BB8849-DA49-5D3F-B60C-827402CFF004}"/>
              </a:ext>
            </a:extLst>
          </p:cNvPr>
          <p:cNvSpPr/>
          <p:nvPr userDrawn="1"/>
        </p:nvSpPr>
        <p:spPr>
          <a:xfrm>
            <a:off x="464550" y="3136250"/>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9" name="Google Shape;17;p3">
            <a:extLst>
              <a:ext uri="{FF2B5EF4-FFF2-40B4-BE49-F238E27FC236}">
                <a16:creationId xmlns:a16="http://schemas.microsoft.com/office/drawing/2014/main" id="{C4A59739-55E4-3F37-3298-A201B769A6DF}"/>
              </a:ext>
            </a:extLst>
          </p:cNvPr>
          <p:cNvSpPr txBox="1"/>
          <p:nvPr userDrawn="1"/>
        </p:nvSpPr>
        <p:spPr>
          <a:xfrm>
            <a:off x="464550" y="3147450"/>
            <a:ext cx="12501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Work group: </a:t>
            </a:r>
            <a:endParaRPr sz="1000" b="1" kern="0" dirty="0">
              <a:solidFill>
                <a:srgbClr val="000000"/>
              </a:solidFill>
              <a:latin typeface="Arial"/>
              <a:cs typeface="Arial"/>
              <a:sym typeface="Arial"/>
            </a:endParaRPr>
          </a:p>
        </p:txBody>
      </p:sp>
      <p:sp>
        <p:nvSpPr>
          <p:cNvPr id="20" name="Google Shape;18;p3">
            <a:extLst>
              <a:ext uri="{FF2B5EF4-FFF2-40B4-BE49-F238E27FC236}">
                <a16:creationId xmlns:a16="http://schemas.microsoft.com/office/drawing/2014/main" id="{A67364EC-31B1-AED7-EBAB-E4C55D8C15BC}"/>
              </a:ext>
            </a:extLst>
          </p:cNvPr>
          <p:cNvSpPr/>
          <p:nvPr userDrawn="1"/>
        </p:nvSpPr>
        <p:spPr>
          <a:xfrm>
            <a:off x="464550" y="2571750"/>
            <a:ext cx="3657600" cy="4479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1" name="Google Shape;19;p3">
            <a:extLst>
              <a:ext uri="{FF2B5EF4-FFF2-40B4-BE49-F238E27FC236}">
                <a16:creationId xmlns:a16="http://schemas.microsoft.com/office/drawing/2014/main" id="{21231C6B-E57F-F410-337A-580845D20B56}"/>
              </a:ext>
            </a:extLst>
          </p:cNvPr>
          <p:cNvSpPr txBox="1"/>
          <p:nvPr userDrawn="1"/>
        </p:nvSpPr>
        <p:spPr>
          <a:xfrm>
            <a:off x="464550" y="2571750"/>
            <a:ext cx="36576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000000"/>
                </a:solidFill>
                <a:latin typeface="Arial"/>
                <a:cs typeface="Arial"/>
                <a:sym typeface="Arial"/>
              </a:rPr>
              <a:t>Title:</a:t>
            </a:r>
            <a:endParaRPr sz="1000" kern="0" dirty="0">
              <a:solidFill>
                <a:srgbClr val="1E8E71"/>
              </a:solidFill>
              <a:latin typeface="Arial"/>
              <a:cs typeface="Arial"/>
              <a:sym typeface="Arial"/>
            </a:endParaRPr>
          </a:p>
        </p:txBody>
      </p:sp>
      <p:sp>
        <p:nvSpPr>
          <p:cNvPr id="22" name="Google Shape;20;p3">
            <a:extLst>
              <a:ext uri="{FF2B5EF4-FFF2-40B4-BE49-F238E27FC236}">
                <a16:creationId xmlns:a16="http://schemas.microsoft.com/office/drawing/2014/main" id="{41632D8D-EAC7-65A0-0543-1B30692BE65E}"/>
              </a:ext>
            </a:extLst>
          </p:cNvPr>
          <p:cNvSpPr txBox="1"/>
          <p:nvPr userDrawn="1"/>
        </p:nvSpPr>
        <p:spPr>
          <a:xfrm>
            <a:off x="4800600" y="3133631"/>
            <a:ext cx="9873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Activities </a:t>
            </a:r>
            <a:endParaRPr sz="1000" b="1" kern="0" dirty="0">
              <a:solidFill>
                <a:srgbClr val="000000"/>
              </a:solidFill>
              <a:latin typeface="Arial"/>
              <a:cs typeface="Arial"/>
              <a:sym typeface="Arial"/>
            </a:endParaRPr>
          </a:p>
        </p:txBody>
      </p:sp>
      <p:sp>
        <p:nvSpPr>
          <p:cNvPr id="23" name="Google Shape;21;p3">
            <a:extLst>
              <a:ext uri="{FF2B5EF4-FFF2-40B4-BE49-F238E27FC236}">
                <a16:creationId xmlns:a16="http://schemas.microsoft.com/office/drawing/2014/main" id="{A375DA2A-69F0-3D8C-4C8B-D202D97DBB2B}"/>
              </a:ext>
            </a:extLst>
          </p:cNvPr>
          <p:cNvSpPr txBox="1"/>
          <p:nvPr userDrawn="1"/>
        </p:nvSpPr>
        <p:spPr>
          <a:xfrm>
            <a:off x="4800600" y="3497437"/>
            <a:ext cx="19842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E8E71"/>
                </a:solidFill>
                <a:latin typeface="Arial"/>
                <a:cs typeface="Arial"/>
                <a:sym typeface="Arial"/>
              </a:rPr>
              <a:t>Impact comparison:</a:t>
            </a:r>
            <a:endParaRPr sz="1000" b="1" kern="0" dirty="0">
              <a:solidFill>
                <a:srgbClr val="1E8E71"/>
              </a:solidFill>
              <a:latin typeface="Arial"/>
              <a:cs typeface="Arial"/>
              <a:sym typeface="Arial"/>
            </a:endParaRPr>
          </a:p>
        </p:txBody>
      </p:sp>
      <p:sp>
        <p:nvSpPr>
          <p:cNvPr id="24" name="Google Shape;22;p3">
            <a:extLst>
              <a:ext uri="{FF2B5EF4-FFF2-40B4-BE49-F238E27FC236}">
                <a16:creationId xmlns:a16="http://schemas.microsoft.com/office/drawing/2014/main" id="{6F3F68C8-23CF-493B-801D-E3B284C36081}"/>
              </a:ext>
            </a:extLst>
          </p:cNvPr>
          <p:cNvSpPr txBox="1"/>
          <p:nvPr userDrawn="1"/>
        </p:nvSpPr>
        <p:spPr>
          <a:xfrm>
            <a:off x="4800600" y="4118735"/>
            <a:ext cx="17805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E8E71"/>
                </a:solidFill>
                <a:latin typeface="Arial"/>
                <a:cs typeface="Arial"/>
                <a:sym typeface="Arial"/>
              </a:rPr>
              <a:t>Benefit planning:</a:t>
            </a:r>
            <a:endParaRPr sz="1000" b="1" kern="0" dirty="0">
              <a:solidFill>
                <a:srgbClr val="1E8E71"/>
              </a:solidFill>
              <a:latin typeface="Arial"/>
              <a:cs typeface="Arial"/>
              <a:sym typeface="Arial"/>
            </a:endParaRPr>
          </a:p>
        </p:txBody>
      </p:sp>
      <p:sp>
        <p:nvSpPr>
          <p:cNvPr id="25" name="Google Shape;23;p3">
            <a:extLst>
              <a:ext uri="{FF2B5EF4-FFF2-40B4-BE49-F238E27FC236}">
                <a16:creationId xmlns:a16="http://schemas.microsoft.com/office/drawing/2014/main" id="{26DF621C-4188-E354-A47D-038C026A157A}"/>
              </a:ext>
            </a:extLst>
          </p:cNvPr>
          <p:cNvSpPr/>
          <p:nvPr userDrawn="1"/>
        </p:nvSpPr>
        <p:spPr>
          <a:xfrm>
            <a:off x="4905525" y="3740325"/>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26" name="Google Shape;24;p3">
            <a:extLst>
              <a:ext uri="{FF2B5EF4-FFF2-40B4-BE49-F238E27FC236}">
                <a16:creationId xmlns:a16="http://schemas.microsoft.com/office/drawing/2014/main" id="{F55F3061-F308-6D93-43A9-C602E4B9E979}"/>
              </a:ext>
            </a:extLst>
          </p:cNvPr>
          <p:cNvSpPr/>
          <p:nvPr userDrawn="1"/>
        </p:nvSpPr>
        <p:spPr>
          <a:xfrm>
            <a:off x="4905525" y="4348250"/>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27" name="Google Shape;25;p3">
            <a:extLst>
              <a:ext uri="{FF2B5EF4-FFF2-40B4-BE49-F238E27FC236}">
                <a16:creationId xmlns:a16="http://schemas.microsoft.com/office/drawing/2014/main" id="{C7DC9CF8-4A67-3E91-76D1-C55C97A55EB6}"/>
              </a:ext>
            </a:extLst>
          </p:cNvPr>
          <p:cNvSpPr txBox="1"/>
          <p:nvPr userDrawn="1"/>
        </p:nvSpPr>
        <p:spPr>
          <a:xfrm>
            <a:off x="371475" y="2079138"/>
            <a:ext cx="30000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FFFFFF"/>
                </a:solidFill>
                <a:latin typeface="Arial"/>
                <a:cs typeface="Arial"/>
                <a:sym typeface="Arial"/>
              </a:rPr>
              <a:t>Workbook</a:t>
            </a:r>
            <a:endParaRPr sz="2000" kern="0" dirty="0">
              <a:solidFill>
                <a:srgbClr val="000000"/>
              </a:solidFill>
              <a:latin typeface="Arial"/>
              <a:cs typeface="Arial"/>
              <a:sym typeface="Arial"/>
            </a:endParaRPr>
          </a:p>
        </p:txBody>
      </p:sp>
      <p:sp>
        <p:nvSpPr>
          <p:cNvPr id="28" name="Google Shape;26;p3">
            <a:extLst>
              <a:ext uri="{FF2B5EF4-FFF2-40B4-BE49-F238E27FC236}">
                <a16:creationId xmlns:a16="http://schemas.microsoft.com/office/drawing/2014/main" id="{8B29BA68-E18C-D2CE-F073-18AE9A8C2244}"/>
              </a:ext>
            </a:extLst>
          </p:cNvPr>
          <p:cNvSpPr txBox="1"/>
          <p:nvPr userDrawn="1"/>
        </p:nvSpPr>
        <p:spPr>
          <a:xfrm>
            <a:off x="342900" y="1478738"/>
            <a:ext cx="55758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i="1" kern="0" dirty="0">
                <a:solidFill>
                  <a:srgbClr val="FFFFFF"/>
                </a:solidFill>
                <a:latin typeface="Arial"/>
                <a:cs typeface="Arial"/>
                <a:sym typeface="Arial"/>
              </a:rPr>
              <a:t>To make the right choice from many opportunities</a:t>
            </a:r>
            <a:endParaRPr sz="1200" i="1" kern="0" dirty="0">
              <a:solidFill>
                <a:srgbClr val="FFFFFF"/>
              </a:solidFill>
              <a:latin typeface="Arial"/>
              <a:cs typeface="Arial"/>
              <a:sym typeface="Arial"/>
            </a:endParaRPr>
          </a:p>
        </p:txBody>
      </p:sp>
      <p:pic>
        <p:nvPicPr>
          <p:cNvPr id="30" name="Picture 29">
            <a:extLst>
              <a:ext uri="{FF2B5EF4-FFF2-40B4-BE49-F238E27FC236}">
                <a16:creationId xmlns:a16="http://schemas.microsoft.com/office/drawing/2014/main" id="{6EAFD524-D8EB-5697-456B-1782CFC99DC7}"/>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4019229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beidsbøker intro">
    <p:spTree>
      <p:nvGrpSpPr>
        <p:cNvPr id="1" name=""/>
        <p:cNvGrpSpPr/>
        <p:nvPr/>
      </p:nvGrpSpPr>
      <p:grpSpPr>
        <a:xfrm>
          <a:off x="0" y="0"/>
          <a:ext cx="0" cy="0"/>
          <a:chOff x="0" y="0"/>
          <a:chExt cx="0" cy="0"/>
        </a:xfrm>
      </p:grpSpPr>
      <p:sp>
        <p:nvSpPr>
          <p:cNvPr id="9" name="Google Shape;9;p2">
            <a:extLst>
              <a:ext uri="{FF2B5EF4-FFF2-40B4-BE49-F238E27FC236}">
                <a16:creationId xmlns:a16="http://schemas.microsoft.com/office/drawing/2014/main" id="{4CE4F62B-5491-E46C-4BB3-C9B6DE64E49A}"/>
              </a:ext>
            </a:extLst>
          </p:cNvPr>
          <p:cNvSpPr txBox="1"/>
          <p:nvPr userDrawn="1"/>
        </p:nvSpPr>
        <p:spPr>
          <a:xfrm>
            <a:off x="342900" y="2233775"/>
            <a:ext cx="4000500" cy="1846629"/>
          </a:xfrm>
          <a:prstGeom prst="rect">
            <a:avLst/>
          </a:prstGeom>
          <a:noFill/>
          <a:ln>
            <a:noFill/>
          </a:ln>
        </p:spPr>
        <p:txBody>
          <a:bodyPr spcFirstLastPara="1" wrap="square" lIns="91425" tIns="91425" rIns="91425" bIns="91425" anchor="t" anchorCtr="0">
            <a:spAutoFit/>
          </a:bodyPr>
          <a:lstStyle/>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rPr>
              <a:t>This document contains digital workbooks for each of the four parts of Step Up. The activities are also available as activity sheets that can be printed out on paper. </a:t>
            </a:r>
            <a:br>
              <a:rPr lang="en-GB" sz="1200" kern="0" dirty="0">
                <a:solidFill>
                  <a:srgbClr val="07001A"/>
                </a:solidFill>
                <a:latin typeface="Arial" panose="020B0604020202020204" pitchFamily="34" charset="0"/>
                <a:ea typeface="+mn-ea"/>
                <a:cs typeface="Arial" panose="020B0604020202020204" pitchFamily="34" charset="0"/>
              </a:rPr>
            </a:b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rPr>
              <a:t>The workbooks are great for working digitally together with users, colleagues or a project group. </a:t>
            </a:r>
          </a:p>
          <a:p>
            <a:pPr marL="0" algn="l" defTabSz="914400" rtl="0" eaLnBrk="1" latinLnBrk="0" hangingPunct="1">
              <a:buClr>
                <a:srgbClr val="000000"/>
              </a:buClr>
              <a:buFont typeface="Arial"/>
              <a:buNone/>
            </a:pPr>
            <a:endParaRPr lang="en-GB" sz="1200" kern="0" dirty="0">
              <a:solidFill>
                <a:srgbClr val="07001A"/>
              </a:solidFill>
              <a:latin typeface="Arial" panose="020B0604020202020204" pitchFamily="34" charset="0"/>
              <a:ea typeface="+mn-ea"/>
              <a:cs typeface="Arial" panose="020B0604020202020204" pitchFamily="34" charset="0"/>
            </a:endParaRPr>
          </a:p>
          <a:p>
            <a:pPr marL="0" algn="l" defTabSz="914400" rtl="0" eaLnBrk="1" latinLnBrk="0" hangingPunct="1">
              <a:buClr>
                <a:srgbClr val="000000"/>
              </a:buClr>
              <a:buFont typeface="Arial"/>
              <a:buNone/>
            </a:pPr>
            <a:r>
              <a:rPr lang="en-GB" sz="1200" kern="0" dirty="0">
                <a:solidFill>
                  <a:srgbClr val="07001A"/>
                </a:solidFill>
                <a:latin typeface="Arial" panose="020B0604020202020204" pitchFamily="34" charset="0"/>
                <a:ea typeface="+mn-ea"/>
                <a:cs typeface="Arial" panose="020B0604020202020204" pitchFamily="34" charset="0"/>
                <a:sym typeface="Arial"/>
              </a:rPr>
              <a:t>Good luck!</a:t>
            </a:r>
            <a:endParaRPr lang="en-GB" sz="1200" kern="0" dirty="0">
              <a:solidFill>
                <a:srgbClr val="07001A"/>
              </a:solidFill>
              <a:latin typeface="Arial" panose="020B0604020202020204" pitchFamily="34" charset="0"/>
              <a:cs typeface="Arial" panose="020B0604020202020204" pitchFamily="34" charset="0"/>
              <a:sym typeface="Arial"/>
            </a:endParaRPr>
          </a:p>
        </p:txBody>
      </p:sp>
      <p:pic>
        <p:nvPicPr>
          <p:cNvPr id="10" name="Picture 9">
            <a:extLst>
              <a:ext uri="{FF2B5EF4-FFF2-40B4-BE49-F238E27FC236}">
                <a16:creationId xmlns:a16="http://schemas.microsoft.com/office/drawing/2014/main" id="{B04691F3-1E40-A496-D130-D7010BD61184}"/>
              </a:ext>
            </a:extLst>
          </p:cNvPr>
          <p:cNvPicPr>
            <a:picLocks noChangeAspect="1"/>
          </p:cNvPicPr>
          <p:nvPr userDrawn="1"/>
        </p:nvPicPr>
        <p:blipFill>
          <a:blip r:embed="rId2"/>
          <a:stretch>
            <a:fillRect/>
          </a:stretch>
        </p:blipFill>
        <p:spPr>
          <a:xfrm>
            <a:off x="8124535" y="342901"/>
            <a:ext cx="676565" cy="369298"/>
          </a:xfrm>
          <a:prstGeom prst="rect">
            <a:avLst/>
          </a:prstGeom>
        </p:spPr>
      </p:pic>
      <p:sp>
        <p:nvSpPr>
          <p:cNvPr id="12" name="Google Shape;8;p2">
            <a:extLst>
              <a:ext uri="{FF2B5EF4-FFF2-40B4-BE49-F238E27FC236}">
                <a16:creationId xmlns:a16="http://schemas.microsoft.com/office/drawing/2014/main" id="{082D10E9-CE76-516C-BF75-5B9D1C5E05BF}"/>
              </a:ext>
            </a:extLst>
          </p:cNvPr>
          <p:cNvSpPr txBox="1"/>
          <p:nvPr userDrawn="1"/>
        </p:nvSpPr>
        <p:spPr>
          <a:xfrm>
            <a:off x="342900" y="3429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07001A"/>
                </a:solidFill>
                <a:latin typeface="Arial"/>
                <a:cs typeface="Arial"/>
                <a:sym typeface="Arial"/>
              </a:rPr>
              <a:t>Digital workbooks</a:t>
            </a:r>
            <a:endParaRPr sz="3600" b="1" kern="0" dirty="0">
              <a:solidFill>
                <a:srgbClr val="07001A"/>
              </a:solidFill>
              <a:latin typeface="Arial"/>
              <a:cs typeface="Arial"/>
              <a:sym typeface="Arial"/>
            </a:endParaRPr>
          </a:p>
        </p:txBody>
      </p:sp>
    </p:spTree>
    <p:extLst>
      <p:ext uri="{BB962C8B-B14F-4D97-AF65-F5344CB8AC3E}">
        <p14:creationId xmlns:p14="http://schemas.microsoft.com/office/powerpoint/2010/main" val="64712123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en verdifull løsning 2">
    <p:spTree>
      <p:nvGrpSpPr>
        <p:cNvPr id="1" name=""/>
        <p:cNvGrpSpPr/>
        <p:nvPr/>
      </p:nvGrpSpPr>
      <p:grpSpPr>
        <a:xfrm>
          <a:off x="0" y="0"/>
          <a:ext cx="0" cy="0"/>
          <a:chOff x="0" y="0"/>
          <a:chExt cx="0" cy="0"/>
        </a:xfrm>
      </p:grpSpPr>
      <p:sp>
        <p:nvSpPr>
          <p:cNvPr id="11" name="Google Shape;29;p4">
            <a:extLst>
              <a:ext uri="{FF2B5EF4-FFF2-40B4-BE49-F238E27FC236}">
                <a16:creationId xmlns:a16="http://schemas.microsoft.com/office/drawing/2014/main" id="{26852FD8-2501-D0AF-65EA-95D50C970327}"/>
              </a:ext>
            </a:extLst>
          </p:cNvPr>
          <p:cNvSpPr/>
          <p:nvPr userDrawn="1"/>
        </p:nvSpPr>
        <p:spPr>
          <a:xfrm>
            <a:off x="0" y="0"/>
            <a:ext cx="4572000" cy="5143500"/>
          </a:xfrm>
          <a:prstGeom prst="rect">
            <a:avLst/>
          </a:prstGeom>
          <a:solidFill>
            <a:srgbClr val="1E8E7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2" name="Google Shape;30;p4">
            <a:extLst>
              <a:ext uri="{FF2B5EF4-FFF2-40B4-BE49-F238E27FC236}">
                <a16:creationId xmlns:a16="http://schemas.microsoft.com/office/drawing/2014/main" id="{A3E06D70-2616-57F3-1460-6D0E85FAB01F}"/>
              </a:ext>
            </a:extLst>
          </p:cNvPr>
          <p:cNvSpPr txBox="1"/>
          <p:nvPr userDrawn="1"/>
        </p:nvSpPr>
        <p:spPr>
          <a:xfrm>
            <a:off x="342888" y="2571738"/>
            <a:ext cx="4000500" cy="2215961"/>
          </a:xfrm>
          <a:prstGeom prst="rect">
            <a:avLst/>
          </a:prstGeom>
          <a:noFill/>
          <a:ln>
            <a:noFill/>
          </a:ln>
        </p:spPr>
        <p:txBody>
          <a:bodyPr spcFirstLastPara="1" wrap="square" lIns="91425" tIns="91425" rIns="91425" bIns="91425" anchor="t" anchorCtr="0">
            <a:spAutoFit/>
          </a:bodyPr>
          <a:lstStyle/>
          <a:p>
            <a:pPr defTabSz="914400">
              <a:buClr>
                <a:srgbClr val="000000"/>
              </a:buClr>
              <a:buSzPts val="1100"/>
              <a:buFont typeface="Arial"/>
              <a:buNone/>
            </a:pPr>
            <a:r>
              <a:rPr lang="en-GB" sz="1200" kern="0" dirty="0">
                <a:solidFill>
                  <a:srgbClr val="FFFFFF"/>
                </a:solidFill>
                <a:latin typeface="Arial"/>
                <a:cs typeface="Arial"/>
                <a:sym typeface="Arial"/>
              </a:rPr>
              <a:t>Use </a:t>
            </a:r>
            <a:r>
              <a:rPr lang="en-GB" sz="1200" b="0" i="1" kern="0" dirty="0">
                <a:solidFill>
                  <a:srgbClr val="FFFFFF"/>
                </a:solidFill>
                <a:latin typeface="Arial"/>
                <a:cs typeface="Arial"/>
                <a:sym typeface="Arial"/>
              </a:rPr>
              <a:t>Step Up: A valuable solution </a:t>
            </a:r>
            <a:r>
              <a:rPr lang="en-GB" sz="1200" b="0" i="0" kern="0" dirty="0">
                <a:solidFill>
                  <a:srgbClr val="FFFFFF"/>
                </a:solidFill>
                <a:latin typeface="Arial"/>
                <a:cs typeface="Arial"/>
                <a:sym typeface="Arial"/>
              </a:rPr>
              <a:t>to make good decisions about the first steps towards a valuable innovation. </a:t>
            </a:r>
          </a:p>
          <a:p>
            <a:pPr defTabSz="914400">
              <a:buClr>
                <a:srgbClr val="000000"/>
              </a:buClr>
              <a:buSzPts val="1100"/>
              <a:buFont typeface="Arial"/>
              <a:buNone/>
            </a:pPr>
            <a:endParaRPr lang="en-GB" sz="1200" kern="0" dirty="0">
              <a:solidFill>
                <a:srgbClr val="FFFFFF"/>
              </a:solidFill>
              <a:latin typeface="Arial"/>
              <a:cs typeface="Arial"/>
              <a:sym typeface="Arial"/>
            </a:endParaRPr>
          </a:p>
          <a:p>
            <a:pPr defTabSz="914400">
              <a:buClr>
                <a:srgbClr val="000000"/>
              </a:buClr>
              <a:buSzPts val="1100"/>
              <a:buFont typeface="Arial"/>
              <a:buNone/>
            </a:pPr>
            <a:r>
              <a:rPr lang="en-NO" sz="1200" kern="0">
                <a:solidFill>
                  <a:srgbClr val="FFFFFF"/>
                </a:solidFill>
                <a:latin typeface="Arial"/>
                <a:cs typeface="Arial"/>
                <a:sym typeface="Arial"/>
              </a:rPr>
              <a:t>Before you get started, it is a good idea if you have thought about some potential solutions. You can get inspiration from others or get help to develop your own solutions. </a:t>
            </a:r>
            <a:endParaRPr sz="1200" kern="0" dirty="0">
              <a:solidFill>
                <a:srgbClr val="FFFFFF"/>
              </a:solidFill>
              <a:latin typeface="Arial"/>
              <a:cs typeface="Arial"/>
              <a:sym typeface="Arial"/>
            </a:endParaRPr>
          </a:p>
          <a:p>
            <a:pPr defTabSz="914400">
              <a:buClr>
                <a:srgbClr val="000000"/>
              </a:buClr>
              <a:buSzPts val="1100"/>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i="1" kern="0" dirty="0">
                <a:solidFill>
                  <a:srgbClr val="FFFFFF"/>
                </a:solidFill>
                <a:latin typeface="Arial"/>
                <a:cs typeface="Arial"/>
                <a:sym typeface="Arial"/>
              </a:rPr>
              <a:t>The two activities are also available as A3 sheets that you can print out and use together. </a:t>
            </a:r>
          </a:p>
        </p:txBody>
      </p:sp>
      <p:sp>
        <p:nvSpPr>
          <p:cNvPr id="13" name="Google Shape;31;p4">
            <a:extLst>
              <a:ext uri="{FF2B5EF4-FFF2-40B4-BE49-F238E27FC236}">
                <a16:creationId xmlns:a16="http://schemas.microsoft.com/office/drawing/2014/main" id="{BFBD1FE9-1F80-D58E-649A-F89477727652}"/>
              </a:ext>
            </a:extLst>
          </p:cNvPr>
          <p:cNvSpPr txBox="1"/>
          <p:nvPr userDrawn="1"/>
        </p:nvSpPr>
        <p:spPr>
          <a:xfrm>
            <a:off x="342900" y="342900"/>
            <a:ext cx="4000500" cy="2154406"/>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800" kern="0" dirty="0">
                <a:solidFill>
                  <a:srgbClr val="FFFFFF"/>
                </a:solidFill>
                <a:latin typeface="Arial"/>
                <a:cs typeface="Arial"/>
                <a:sym typeface="Arial"/>
              </a:rPr>
              <a:t>Introduction to </a:t>
            </a:r>
            <a:endParaRPr sz="2800" kern="0" dirty="0">
              <a:solidFill>
                <a:srgbClr val="FFFFFF"/>
              </a:solidFill>
              <a:latin typeface="Arial"/>
              <a:cs typeface="Arial"/>
              <a:sym typeface="Arial"/>
            </a:endParaRPr>
          </a:p>
          <a:p>
            <a:pPr defTabSz="914400">
              <a:buClr>
                <a:srgbClr val="000000"/>
              </a:buClr>
              <a:buFont typeface="Arial"/>
              <a:buNone/>
            </a:pPr>
            <a:r>
              <a:rPr lang="en-GB" sz="2800" kern="0" dirty="0">
                <a:solidFill>
                  <a:srgbClr val="FFFFFF"/>
                </a:solidFill>
                <a:latin typeface="Arial"/>
                <a:cs typeface="Arial"/>
                <a:sym typeface="Arial"/>
              </a:rPr>
              <a:t>Step Up</a:t>
            </a:r>
            <a:endParaRPr sz="2800"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A valuable solution</a:t>
            </a:r>
            <a:endParaRPr sz="3600" b="1" i="1" kern="0" dirty="0">
              <a:solidFill>
                <a:srgbClr val="FFFFFF"/>
              </a:solidFill>
              <a:latin typeface="Arial"/>
              <a:cs typeface="Arial"/>
              <a:sym typeface="Arial"/>
            </a:endParaRPr>
          </a:p>
        </p:txBody>
      </p:sp>
      <p:sp>
        <p:nvSpPr>
          <p:cNvPr id="14" name="Google Shape;32;p4">
            <a:extLst>
              <a:ext uri="{FF2B5EF4-FFF2-40B4-BE49-F238E27FC236}">
                <a16:creationId xmlns:a16="http://schemas.microsoft.com/office/drawing/2014/main" id="{2BF0D1DA-38CA-B6DA-C2A9-1E93E9AF64C2}"/>
              </a:ext>
            </a:extLst>
          </p:cNvPr>
          <p:cNvSpPr txBox="1"/>
          <p:nvPr userDrawn="1"/>
        </p:nvSpPr>
        <p:spPr>
          <a:xfrm>
            <a:off x="5777139" y="2809790"/>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kern="0" dirty="0">
                <a:solidFill>
                  <a:srgbClr val="000000"/>
                </a:solidFill>
                <a:latin typeface="Arial"/>
                <a:cs typeface="Arial"/>
                <a:sym typeface="Arial"/>
              </a:rPr>
              <a:t>Use the visual comparison to choose a solution with the most potential. </a:t>
            </a:r>
            <a:endParaRPr sz="1000" kern="0" dirty="0">
              <a:solidFill>
                <a:srgbClr val="1F4D8E"/>
              </a:solidFill>
              <a:latin typeface="Arial"/>
              <a:cs typeface="Arial"/>
              <a:sym typeface="Arial"/>
            </a:endParaRPr>
          </a:p>
        </p:txBody>
      </p:sp>
      <p:sp>
        <p:nvSpPr>
          <p:cNvPr id="15" name="Google Shape;33;p4">
            <a:extLst>
              <a:ext uri="{FF2B5EF4-FFF2-40B4-BE49-F238E27FC236}">
                <a16:creationId xmlns:a16="http://schemas.microsoft.com/office/drawing/2014/main" id="{B1CD88D9-4234-5DE2-805B-2B6AAC4D4E01}"/>
              </a:ext>
            </a:extLst>
          </p:cNvPr>
          <p:cNvSpPr txBox="1"/>
          <p:nvPr userDrawn="1"/>
        </p:nvSpPr>
        <p:spPr>
          <a:xfrm>
            <a:off x="5777139" y="2571762"/>
            <a:ext cx="1668600"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Impact comparison</a:t>
            </a:r>
            <a:endParaRPr sz="1200" b="1" kern="0" dirty="0">
              <a:solidFill>
                <a:srgbClr val="000000"/>
              </a:solidFill>
              <a:latin typeface="Arial"/>
              <a:cs typeface="Arial"/>
              <a:sym typeface="Arial"/>
            </a:endParaRPr>
          </a:p>
        </p:txBody>
      </p:sp>
      <p:sp>
        <p:nvSpPr>
          <p:cNvPr id="16" name="Google Shape;34;p4">
            <a:extLst>
              <a:ext uri="{FF2B5EF4-FFF2-40B4-BE49-F238E27FC236}">
                <a16:creationId xmlns:a16="http://schemas.microsoft.com/office/drawing/2014/main" id="{62892161-A2EC-1C08-1FDB-2D5004BF91E3}"/>
              </a:ext>
            </a:extLst>
          </p:cNvPr>
          <p:cNvSpPr txBox="1"/>
          <p:nvPr userDrawn="1"/>
        </p:nvSpPr>
        <p:spPr>
          <a:xfrm>
            <a:off x="5777152" y="3544825"/>
            <a:ext cx="2437207"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Benefit planning</a:t>
            </a:r>
            <a:endParaRPr sz="1200" b="1" kern="0" dirty="0">
              <a:solidFill>
                <a:srgbClr val="000000"/>
              </a:solidFill>
              <a:latin typeface="Arial"/>
              <a:cs typeface="Arial"/>
              <a:sym typeface="Arial"/>
            </a:endParaRPr>
          </a:p>
        </p:txBody>
      </p:sp>
      <p:sp>
        <p:nvSpPr>
          <p:cNvPr id="17" name="Google Shape;35;p4">
            <a:extLst>
              <a:ext uri="{FF2B5EF4-FFF2-40B4-BE49-F238E27FC236}">
                <a16:creationId xmlns:a16="http://schemas.microsoft.com/office/drawing/2014/main" id="{161FFD06-EC60-BB1F-2798-BB1966B7705F}"/>
              </a:ext>
            </a:extLst>
          </p:cNvPr>
          <p:cNvSpPr txBox="1"/>
          <p:nvPr userDrawn="1"/>
        </p:nvSpPr>
        <p:spPr>
          <a:xfrm>
            <a:off x="5777139" y="3782865"/>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kern="0" dirty="0">
                <a:solidFill>
                  <a:srgbClr val="000000"/>
                </a:solidFill>
                <a:latin typeface="Arial"/>
                <a:cs typeface="Arial"/>
                <a:sym typeface="Arial"/>
              </a:rPr>
              <a:t>Identify the most important benefits of your solution, and plan data collection. </a:t>
            </a:r>
            <a:endParaRPr sz="1000" kern="0" dirty="0">
              <a:solidFill>
                <a:srgbClr val="1F4D8E"/>
              </a:solidFill>
              <a:latin typeface="Arial"/>
              <a:cs typeface="Arial"/>
              <a:sym typeface="Arial"/>
            </a:endParaRPr>
          </a:p>
        </p:txBody>
      </p:sp>
      <p:pic>
        <p:nvPicPr>
          <p:cNvPr id="20" name="Picture 19">
            <a:extLst>
              <a:ext uri="{FF2B5EF4-FFF2-40B4-BE49-F238E27FC236}">
                <a16:creationId xmlns:a16="http://schemas.microsoft.com/office/drawing/2014/main" id="{9016CFF0-BE64-FD71-4190-788C1AA1DA28}"/>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7170" name="Picture 2">
            <a:extLst>
              <a:ext uri="{FF2B5EF4-FFF2-40B4-BE49-F238E27FC236}">
                <a16:creationId xmlns:a16="http://schemas.microsoft.com/office/drawing/2014/main" id="{FCDB0C38-39F7-09A9-299B-99661C4A08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8438" y="2696062"/>
            <a:ext cx="792487" cy="4584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DB3D0E99-FEDA-FA19-96EF-B69B233CED7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21893" y="3569895"/>
            <a:ext cx="884590" cy="62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180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ioritering intro">
    <p:spTree>
      <p:nvGrpSpPr>
        <p:cNvPr id="1" name=""/>
        <p:cNvGrpSpPr/>
        <p:nvPr/>
      </p:nvGrpSpPr>
      <p:grpSpPr>
        <a:xfrm>
          <a:off x="0" y="0"/>
          <a:ext cx="0" cy="0"/>
          <a:chOff x="0" y="0"/>
          <a:chExt cx="0" cy="0"/>
        </a:xfrm>
      </p:grpSpPr>
      <p:sp>
        <p:nvSpPr>
          <p:cNvPr id="8" name="Google Shape;40;p5">
            <a:extLst>
              <a:ext uri="{FF2B5EF4-FFF2-40B4-BE49-F238E27FC236}">
                <a16:creationId xmlns:a16="http://schemas.microsoft.com/office/drawing/2014/main" id="{9373FC11-567F-1410-C868-39E940B2DFCE}"/>
              </a:ext>
            </a:extLst>
          </p:cNvPr>
          <p:cNvSpPr/>
          <p:nvPr userDrawn="1"/>
        </p:nvSpPr>
        <p:spPr>
          <a:xfrm>
            <a:off x="0" y="0"/>
            <a:ext cx="4572000" cy="5143500"/>
          </a:xfrm>
          <a:prstGeom prst="rect">
            <a:avLst/>
          </a:prstGeom>
          <a:solidFill>
            <a:srgbClr val="1E8E7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9" name="Google Shape;41;p5">
            <a:extLst>
              <a:ext uri="{FF2B5EF4-FFF2-40B4-BE49-F238E27FC236}">
                <a16:creationId xmlns:a16="http://schemas.microsoft.com/office/drawing/2014/main" id="{E317AC7B-29AB-321E-0206-8648F0435D0F}"/>
              </a:ext>
            </a:extLst>
          </p:cNvPr>
          <p:cNvSpPr txBox="1"/>
          <p:nvPr userDrawn="1"/>
        </p:nvSpPr>
        <p:spPr>
          <a:xfrm>
            <a:off x="342900" y="12573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Impact comparison </a:t>
            </a:r>
            <a:endParaRPr sz="3600" i="1" kern="0" dirty="0">
              <a:solidFill>
                <a:srgbClr val="FFFFFF"/>
              </a:solidFill>
              <a:latin typeface="Arial"/>
              <a:cs typeface="Arial"/>
              <a:sym typeface="Arial"/>
            </a:endParaRPr>
          </a:p>
        </p:txBody>
      </p:sp>
      <p:sp>
        <p:nvSpPr>
          <p:cNvPr id="10" name="Google Shape;42;p5">
            <a:extLst>
              <a:ext uri="{FF2B5EF4-FFF2-40B4-BE49-F238E27FC236}">
                <a16:creationId xmlns:a16="http://schemas.microsoft.com/office/drawing/2014/main" id="{2D985982-41C7-1E87-4993-1CD01FFB6212}"/>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rtl="0">
              <a:spcBef>
                <a:spcPts val="0"/>
              </a:spcBef>
              <a:spcAft>
                <a:spcPts val="0"/>
              </a:spcAft>
            </a:pPr>
            <a:r>
              <a:rPr lang="en-GB" sz="1200" b="0" i="0" u="none" strike="noStrike" dirty="0">
                <a:solidFill>
                  <a:schemeClr val="bg1"/>
                </a:solidFill>
                <a:effectLst/>
                <a:latin typeface="Arial" panose="020B0604020202020204" pitchFamily="34" charset="0"/>
                <a:cs typeface="Arial" panose="020B0604020202020204" pitchFamily="34" charset="0"/>
              </a:rPr>
              <a:t>In this activity, you'll first complete an impact analysis for each proposed solution. Then, use this visual comparison to prioritise and select the most valuable solution.</a:t>
            </a:r>
            <a:endParaRPr lang="en-GB" sz="12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br>
              <a:rPr lang="en-GB" sz="1200" b="0" dirty="0">
                <a:solidFill>
                  <a:schemeClr val="bg1"/>
                </a:solidFill>
                <a:effectLst/>
                <a:latin typeface="Arial" panose="020B0604020202020204" pitchFamily="34" charset="0"/>
                <a:cs typeface="Arial" panose="020B0604020202020204" pitchFamily="34" charset="0"/>
              </a:rPr>
            </a:br>
            <a:r>
              <a:rPr lang="en-GB" sz="1200" b="0" i="0" u="none" strike="noStrike" dirty="0">
                <a:solidFill>
                  <a:schemeClr val="bg1"/>
                </a:solidFill>
                <a:effectLst/>
                <a:latin typeface="Arial" panose="020B0604020202020204" pitchFamily="34" charset="0"/>
                <a:cs typeface="Arial" panose="020B0604020202020204" pitchFamily="34" charset="0"/>
              </a:rPr>
              <a:t>You can compare a proposed solution to continuing with today’s approach, or compare multiple new solutions. Use the visual overview to consider which option delivers the most value, to support the choice that you make.</a:t>
            </a:r>
            <a:endParaRPr lang="en-GB" sz="1200" b="0" dirty="0">
              <a:solidFill>
                <a:schemeClr val="bg1"/>
              </a:solidFill>
              <a:effectLst/>
              <a:latin typeface="Arial" panose="020B0604020202020204" pitchFamily="34" charset="0"/>
              <a:cs typeface="Arial" panose="020B0604020202020204" pitchFamily="34" charset="0"/>
            </a:endParaRPr>
          </a:p>
        </p:txBody>
      </p:sp>
      <p:sp>
        <p:nvSpPr>
          <p:cNvPr id="11" name="Google Shape;43;p5">
            <a:extLst>
              <a:ext uri="{FF2B5EF4-FFF2-40B4-BE49-F238E27FC236}">
                <a16:creationId xmlns:a16="http://schemas.microsoft.com/office/drawing/2014/main" id="{755D0DBD-3567-C71B-842C-0F6B00836000}"/>
              </a:ext>
            </a:extLst>
          </p:cNvPr>
          <p:cNvSpPr txBox="1"/>
          <p:nvPr userDrawn="1"/>
        </p:nvSpPr>
        <p:spPr>
          <a:xfrm>
            <a:off x="4800600" y="2202450"/>
            <a:ext cx="40005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Describe the challenge you are addressing: </a:t>
            </a:r>
          </a:p>
        </p:txBody>
      </p:sp>
      <p:sp>
        <p:nvSpPr>
          <p:cNvPr id="12" name="Google Shape;45;p5">
            <a:extLst>
              <a:ext uri="{FF2B5EF4-FFF2-40B4-BE49-F238E27FC236}">
                <a16:creationId xmlns:a16="http://schemas.microsoft.com/office/drawing/2014/main" id="{74234206-36E5-16C1-97DC-5CA5D951C712}"/>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4" name="Picture 13">
            <a:extLst>
              <a:ext uri="{FF2B5EF4-FFF2-40B4-BE49-F238E27FC236}">
                <a16:creationId xmlns:a16="http://schemas.microsoft.com/office/drawing/2014/main" id="{78B89FD5-4343-AD75-BF61-651B1FA6257B}"/>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5" name="Picture 2">
            <a:extLst>
              <a:ext uri="{FF2B5EF4-FFF2-40B4-BE49-F238E27FC236}">
                <a16:creationId xmlns:a16="http://schemas.microsoft.com/office/drawing/2014/main" id="{0D7C36BF-3AF4-9715-8F7C-C540E0B82E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224" y="499133"/>
            <a:ext cx="502852" cy="29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237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ioritering 1">
    <p:spTree>
      <p:nvGrpSpPr>
        <p:cNvPr id="1" name=""/>
        <p:cNvGrpSpPr/>
        <p:nvPr/>
      </p:nvGrpSpPr>
      <p:grpSpPr>
        <a:xfrm>
          <a:off x="0" y="0"/>
          <a:ext cx="0" cy="0"/>
          <a:chOff x="0" y="0"/>
          <a:chExt cx="0" cy="0"/>
        </a:xfrm>
      </p:grpSpPr>
      <p:sp>
        <p:nvSpPr>
          <p:cNvPr id="10" name="Google Shape;48;p6">
            <a:extLst>
              <a:ext uri="{FF2B5EF4-FFF2-40B4-BE49-F238E27FC236}">
                <a16:creationId xmlns:a16="http://schemas.microsoft.com/office/drawing/2014/main" id="{7092530C-90F3-3D6B-69E7-495D37B235F7}"/>
              </a:ext>
            </a:extLst>
          </p:cNvPr>
          <p:cNvSpPr txBox="1"/>
          <p:nvPr userDrawn="1"/>
        </p:nvSpPr>
        <p:spPr>
          <a:xfrm>
            <a:off x="343150" y="1173350"/>
            <a:ext cx="4000200" cy="296700"/>
          </a:xfrm>
          <a:prstGeom prst="rect">
            <a:avLst/>
          </a:prstGeom>
          <a:solidFill>
            <a:srgbClr val="EEEEEE"/>
          </a:solid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A</a:t>
            </a:r>
            <a:endParaRPr sz="1200" b="1" kern="0" dirty="0">
              <a:solidFill>
                <a:srgbClr val="1E8E71"/>
              </a:solidFill>
              <a:latin typeface="Arial"/>
              <a:cs typeface="Arial"/>
              <a:sym typeface="Arial"/>
            </a:endParaRPr>
          </a:p>
        </p:txBody>
      </p:sp>
      <p:sp>
        <p:nvSpPr>
          <p:cNvPr id="11" name="Google Shape;49;p6">
            <a:extLst>
              <a:ext uri="{FF2B5EF4-FFF2-40B4-BE49-F238E27FC236}">
                <a16:creationId xmlns:a16="http://schemas.microsoft.com/office/drawing/2014/main" id="{D9F904C0-BA44-76DC-608C-D9802D7D1ED7}"/>
              </a:ext>
            </a:extLst>
          </p:cNvPr>
          <p:cNvSpPr txBox="1"/>
          <p:nvPr userDrawn="1"/>
        </p:nvSpPr>
        <p:spPr>
          <a:xfrm>
            <a:off x="4803000" y="1173350"/>
            <a:ext cx="4000200" cy="296700"/>
          </a:xfrm>
          <a:prstGeom prst="rect">
            <a:avLst/>
          </a:prstGeom>
          <a:solidFill>
            <a:srgbClr val="EEEEEE"/>
          </a:solid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B</a:t>
            </a:r>
          </a:p>
        </p:txBody>
      </p:sp>
      <p:sp>
        <p:nvSpPr>
          <p:cNvPr id="12" name="Google Shape;50;p6">
            <a:extLst>
              <a:ext uri="{FF2B5EF4-FFF2-40B4-BE49-F238E27FC236}">
                <a16:creationId xmlns:a16="http://schemas.microsoft.com/office/drawing/2014/main" id="{71413331-4D95-22FA-AADD-F28909E3B120}"/>
              </a:ext>
            </a:extLst>
          </p:cNvPr>
          <p:cNvSpPr txBox="1"/>
          <p:nvPr userDrawn="1"/>
        </p:nvSpPr>
        <p:spPr>
          <a:xfrm>
            <a:off x="344650" y="575200"/>
            <a:ext cx="8457038"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Outline two potential solutions to the challenge</a:t>
            </a:r>
            <a:endParaRPr sz="2000" b="1" kern="0" dirty="0">
              <a:solidFill>
                <a:srgbClr val="000000"/>
              </a:solidFill>
              <a:latin typeface="Arial"/>
              <a:cs typeface="Arial"/>
              <a:sym typeface="Arial"/>
            </a:endParaRPr>
          </a:p>
        </p:txBody>
      </p:sp>
      <p:sp>
        <p:nvSpPr>
          <p:cNvPr id="13" name="Google Shape;51;p6">
            <a:extLst>
              <a:ext uri="{FF2B5EF4-FFF2-40B4-BE49-F238E27FC236}">
                <a16:creationId xmlns:a16="http://schemas.microsoft.com/office/drawing/2014/main" id="{4F36B701-6921-C79F-D7CB-31994F6141FA}"/>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Impact comparison</a:t>
            </a:r>
            <a:endParaRPr sz="900" b="1" kern="0" dirty="0">
              <a:solidFill>
                <a:srgbClr val="B7B7B7"/>
              </a:solidFill>
              <a:latin typeface="Arial"/>
              <a:cs typeface="Arial"/>
              <a:sym typeface="Arial"/>
            </a:endParaRPr>
          </a:p>
        </p:txBody>
      </p:sp>
      <p:sp>
        <p:nvSpPr>
          <p:cNvPr id="14" name="Google Shape;52;p6">
            <a:extLst>
              <a:ext uri="{FF2B5EF4-FFF2-40B4-BE49-F238E27FC236}">
                <a16:creationId xmlns:a16="http://schemas.microsoft.com/office/drawing/2014/main" id="{25E5D8BC-6191-B8A6-9712-5BED9D1579D0}"/>
              </a:ext>
            </a:extLst>
          </p:cNvPr>
          <p:cNvSpPr txBox="1"/>
          <p:nvPr userDrawn="1"/>
        </p:nvSpPr>
        <p:spPr>
          <a:xfrm>
            <a:off x="344650" y="1535700"/>
            <a:ext cx="3998700" cy="103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Title</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i="1" kern="0" dirty="0">
              <a:solidFill>
                <a:srgbClr val="000000"/>
              </a:solidFill>
              <a:latin typeface="Arial"/>
              <a:cs typeface="Arial"/>
              <a:sym typeface="Arial"/>
            </a:endParaRPr>
          </a:p>
        </p:txBody>
      </p:sp>
      <p:sp>
        <p:nvSpPr>
          <p:cNvPr id="15" name="Google Shape;53;p6">
            <a:extLst>
              <a:ext uri="{FF2B5EF4-FFF2-40B4-BE49-F238E27FC236}">
                <a16:creationId xmlns:a16="http://schemas.microsoft.com/office/drawing/2014/main" id="{F6EDC53A-58A9-A31C-C846-E523D1149697}"/>
              </a:ext>
            </a:extLst>
          </p:cNvPr>
          <p:cNvSpPr txBox="1"/>
          <p:nvPr userDrawn="1"/>
        </p:nvSpPr>
        <p:spPr>
          <a:xfrm>
            <a:off x="344650" y="2689675"/>
            <a:ext cx="3998700" cy="21108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Description</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i="1" kern="0" dirty="0">
              <a:solidFill>
                <a:srgbClr val="000000"/>
              </a:solidFill>
              <a:latin typeface="Arial"/>
              <a:cs typeface="Arial"/>
              <a:sym typeface="Arial"/>
            </a:endParaRPr>
          </a:p>
        </p:txBody>
      </p:sp>
      <p:sp>
        <p:nvSpPr>
          <p:cNvPr id="16" name="Google Shape;54;p6">
            <a:extLst>
              <a:ext uri="{FF2B5EF4-FFF2-40B4-BE49-F238E27FC236}">
                <a16:creationId xmlns:a16="http://schemas.microsoft.com/office/drawing/2014/main" id="{B531FC11-FC5E-7D9C-3EFC-3F6E86D89A4D}"/>
              </a:ext>
            </a:extLst>
          </p:cNvPr>
          <p:cNvSpPr txBox="1"/>
          <p:nvPr userDrawn="1"/>
        </p:nvSpPr>
        <p:spPr>
          <a:xfrm>
            <a:off x="4802988" y="1535700"/>
            <a:ext cx="3998700" cy="103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Title</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i="1" kern="0" dirty="0">
              <a:solidFill>
                <a:srgbClr val="000000"/>
              </a:solidFill>
              <a:latin typeface="Arial"/>
              <a:cs typeface="Arial"/>
              <a:sym typeface="Arial"/>
            </a:endParaRPr>
          </a:p>
        </p:txBody>
      </p:sp>
      <p:sp>
        <p:nvSpPr>
          <p:cNvPr id="17" name="Google Shape;55;p6">
            <a:extLst>
              <a:ext uri="{FF2B5EF4-FFF2-40B4-BE49-F238E27FC236}">
                <a16:creationId xmlns:a16="http://schemas.microsoft.com/office/drawing/2014/main" id="{689F0500-9CB4-89BA-FB5E-068708B534FE}"/>
              </a:ext>
            </a:extLst>
          </p:cNvPr>
          <p:cNvSpPr txBox="1"/>
          <p:nvPr userDrawn="1"/>
        </p:nvSpPr>
        <p:spPr>
          <a:xfrm>
            <a:off x="4802988" y="2689675"/>
            <a:ext cx="3998700" cy="21108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Description</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i="1" kern="0" dirty="0">
              <a:solidFill>
                <a:srgbClr val="000000"/>
              </a:solidFill>
              <a:latin typeface="Arial"/>
              <a:cs typeface="Arial"/>
              <a:sym typeface="Arial"/>
            </a:endParaRPr>
          </a:p>
        </p:txBody>
      </p:sp>
    </p:spTree>
    <p:extLst>
      <p:ext uri="{BB962C8B-B14F-4D97-AF65-F5344CB8AC3E}">
        <p14:creationId xmlns:p14="http://schemas.microsoft.com/office/powerpoint/2010/main" val="12979828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ioritering 2">
    <p:spTree>
      <p:nvGrpSpPr>
        <p:cNvPr id="1" name=""/>
        <p:cNvGrpSpPr/>
        <p:nvPr/>
      </p:nvGrpSpPr>
      <p:grpSpPr>
        <a:xfrm>
          <a:off x="0" y="0"/>
          <a:ext cx="0" cy="0"/>
          <a:chOff x="0" y="0"/>
          <a:chExt cx="0" cy="0"/>
        </a:xfrm>
      </p:grpSpPr>
      <p:sp>
        <p:nvSpPr>
          <p:cNvPr id="38" name="Google Shape;65;p7">
            <a:extLst>
              <a:ext uri="{FF2B5EF4-FFF2-40B4-BE49-F238E27FC236}">
                <a16:creationId xmlns:a16="http://schemas.microsoft.com/office/drawing/2014/main" id="{A775E1A0-1512-909F-6F94-8A5B2C144841}"/>
              </a:ext>
            </a:extLst>
          </p:cNvPr>
          <p:cNvSpPr txBox="1"/>
          <p:nvPr userDrawn="1"/>
        </p:nvSpPr>
        <p:spPr>
          <a:xfrm>
            <a:off x="4802588" y="1534625"/>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        </a:t>
            </a:r>
            <a:endParaRPr sz="800" b="1" i="1" kern="0" dirty="0">
              <a:solidFill>
                <a:srgbClr val="999999"/>
              </a:solidFill>
              <a:latin typeface="Arial"/>
              <a:cs typeface="Arial"/>
              <a:sym typeface="Arial"/>
            </a:endParaRPr>
          </a:p>
        </p:txBody>
      </p:sp>
      <p:sp>
        <p:nvSpPr>
          <p:cNvPr id="39" name="Google Shape;66;p7">
            <a:extLst>
              <a:ext uri="{FF2B5EF4-FFF2-40B4-BE49-F238E27FC236}">
                <a16:creationId xmlns:a16="http://schemas.microsoft.com/office/drawing/2014/main" id="{12BB4D71-DD74-C780-344B-3129C72CEF28}"/>
              </a:ext>
            </a:extLst>
          </p:cNvPr>
          <p:cNvSpPr txBox="1"/>
          <p:nvPr userDrawn="1"/>
        </p:nvSpPr>
        <p:spPr>
          <a:xfrm>
            <a:off x="6825188" y="1534625"/>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40" name="Google Shape;67;p7">
            <a:extLst>
              <a:ext uri="{FF2B5EF4-FFF2-40B4-BE49-F238E27FC236}">
                <a16:creationId xmlns:a16="http://schemas.microsoft.com/office/drawing/2014/main" id="{C9A8607F-2798-02AB-AA5C-96DFC42466B2}"/>
              </a:ext>
            </a:extLst>
          </p:cNvPr>
          <p:cNvSpPr txBox="1"/>
          <p:nvPr userDrawn="1"/>
        </p:nvSpPr>
        <p:spPr>
          <a:xfrm>
            <a:off x="4802588" y="3187609"/>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endParaRPr sz="800" b="1" i="1" kern="0" dirty="0">
              <a:solidFill>
                <a:srgbClr val="999999"/>
              </a:solidFill>
              <a:latin typeface="Arial"/>
              <a:cs typeface="Arial"/>
              <a:sym typeface="Arial"/>
            </a:endParaRPr>
          </a:p>
        </p:txBody>
      </p:sp>
      <p:sp>
        <p:nvSpPr>
          <p:cNvPr id="41" name="Google Shape;68;p7">
            <a:extLst>
              <a:ext uri="{FF2B5EF4-FFF2-40B4-BE49-F238E27FC236}">
                <a16:creationId xmlns:a16="http://schemas.microsoft.com/office/drawing/2014/main" id="{575E2949-E21E-BEEF-17E6-3191E1B783EA}"/>
              </a:ext>
            </a:extLst>
          </p:cNvPr>
          <p:cNvSpPr txBox="1"/>
          <p:nvPr userDrawn="1"/>
        </p:nvSpPr>
        <p:spPr>
          <a:xfrm>
            <a:off x="6825188" y="3187609"/>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endParaRPr sz="800" b="1" i="1" kern="0" dirty="0">
              <a:solidFill>
                <a:srgbClr val="999999"/>
              </a:solidFill>
              <a:latin typeface="Arial"/>
              <a:cs typeface="Arial"/>
              <a:sym typeface="Arial"/>
            </a:endParaRPr>
          </a:p>
        </p:txBody>
      </p:sp>
      <p:sp>
        <p:nvSpPr>
          <p:cNvPr id="50" name="Google Shape;77;p7">
            <a:extLst>
              <a:ext uri="{FF2B5EF4-FFF2-40B4-BE49-F238E27FC236}">
                <a16:creationId xmlns:a16="http://schemas.microsoft.com/office/drawing/2014/main" id="{3DE0CC04-08CD-1E1F-6F04-2A096D429499}"/>
              </a:ext>
            </a:extLst>
          </p:cNvPr>
          <p:cNvSpPr txBox="1"/>
          <p:nvPr userDrawn="1"/>
        </p:nvSpPr>
        <p:spPr>
          <a:xfrm>
            <a:off x="346213" y="1534625"/>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        </a:t>
            </a:r>
            <a:endParaRPr sz="800" b="1" i="1" kern="0" dirty="0">
              <a:solidFill>
                <a:srgbClr val="999999"/>
              </a:solidFill>
              <a:latin typeface="Arial"/>
              <a:cs typeface="Arial"/>
              <a:sym typeface="Arial"/>
            </a:endParaRPr>
          </a:p>
        </p:txBody>
      </p:sp>
      <p:sp>
        <p:nvSpPr>
          <p:cNvPr id="51" name="Google Shape;78;p7">
            <a:extLst>
              <a:ext uri="{FF2B5EF4-FFF2-40B4-BE49-F238E27FC236}">
                <a16:creationId xmlns:a16="http://schemas.microsoft.com/office/drawing/2014/main" id="{EF265A83-3B6A-E37D-3B0D-DDE299A8EF4B}"/>
              </a:ext>
            </a:extLst>
          </p:cNvPr>
          <p:cNvSpPr txBox="1"/>
          <p:nvPr userDrawn="1"/>
        </p:nvSpPr>
        <p:spPr>
          <a:xfrm>
            <a:off x="2368813" y="1534625"/>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52" name="Google Shape;79;p7">
            <a:extLst>
              <a:ext uri="{FF2B5EF4-FFF2-40B4-BE49-F238E27FC236}">
                <a16:creationId xmlns:a16="http://schemas.microsoft.com/office/drawing/2014/main" id="{FD03A8C6-5E2D-0DA9-2787-B02E491112E1}"/>
              </a:ext>
            </a:extLst>
          </p:cNvPr>
          <p:cNvSpPr txBox="1"/>
          <p:nvPr userDrawn="1"/>
        </p:nvSpPr>
        <p:spPr>
          <a:xfrm>
            <a:off x="346213" y="3187609"/>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endParaRPr sz="800" b="1" i="1" kern="0" dirty="0">
              <a:solidFill>
                <a:srgbClr val="999999"/>
              </a:solidFill>
              <a:latin typeface="Arial"/>
              <a:cs typeface="Arial"/>
              <a:sym typeface="Arial"/>
            </a:endParaRPr>
          </a:p>
        </p:txBody>
      </p:sp>
      <p:sp>
        <p:nvSpPr>
          <p:cNvPr id="53" name="Google Shape;80;p7">
            <a:extLst>
              <a:ext uri="{FF2B5EF4-FFF2-40B4-BE49-F238E27FC236}">
                <a16:creationId xmlns:a16="http://schemas.microsoft.com/office/drawing/2014/main" id="{9CAC7E86-FA47-F4A4-7878-3E3403982E05}"/>
              </a:ext>
            </a:extLst>
          </p:cNvPr>
          <p:cNvSpPr txBox="1"/>
          <p:nvPr userDrawn="1"/>
        </p:nvSpPr>
        <p:spPr>
          <a:xfrm>
            <a:off x="2368813" y="3187609"/>
            <a:ext cx="1980000" cy="16080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algn="ctr" defTabSz="914400">
              <a:lnSpc>
                <a:spcPct val="115000"/>
              </a:lnSpc>
              <a:buClr>
                <a:srgbClr val="000000"/>
              </a:buClr>
              <a:buFont typeface="Arial"/>
              <a:buNone/>
            </a:pPr>
            <a:endParaRPr sz="800" b="1" i="1" kern="0" dirty="0">
              <a:solidFill>
                <a:srgbClr val="999999"/>
              </a:solidFill>
              <a:latin typeface="Arial"/>
              <a:cs typeface="Arial"/>
              <a:sym typeface="Arial"/>
            </a:endParaRPr>
          </a:p>
        </p:txBody>
      </p:sp>
      <p:sp>
        <p:nvSpPr>
          <p:cNvPr id="34" name="Google Shape;61;p7">
            <a:extLst>
              <a:ext uri="{FF2B5EF4-FFF2-40B4-BE49-F238E27FC236}">
                <a16:creationId xmlns:a16="http://schemas.microsoft.com/office/drawing/2014/main" id="{055595D9-CE80-CC94-FF65-1AF3C0C1F818}"/>
              </a:ext>
            </a:extLst>
          </p:cNvPr>
          <p:cNvSpPr txBox="1"/>
          <p:nvPr userDrawn="1"/>
        </p:nvSpPr>
        <p:spPr>
          <a:xfrm>
            <a:off x="344650" y="575200"/>
            <a:ext cx="735917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Describe the the </a:t>
            </a:r>
            <a:r>
              <a:rPr lang="en-GB" sz="2000" b="1" i="1" kern="0" dirty="0">
                <a:solidFill>
                  <a:srgbClr val="000000"/>
                </a:solidFill>
                <a:latin typeface="Arial"/>
                <a:cs typeface="Arial"/>
                <a:sym typeface="Arial"/>
              </a:rPr>
              <a:t>most important </a:t>
            </a:r>
            <a:r>
              <a:rPr lang="en-GB" sz="2000" b="1" kern="0" dirty="0">
                <a:solidFill>
                  <a:srgbClr val="000000"/>
                </a:solidFill>
                <a:latin typeface="Arial"/>
                <a:cs typeface="Arial"/>
                <a:sym typeface="Arial"/>
              </a:rPr>
              <a:t>impacts of each solution</a:t>
            </a:r>
            <a:endParaRPr sz="2000" b="1" kern="0" dirty="0">
              <a:solidFill>
                <a:srgbClr val="000000"/>
              </a:solidFill>
              <a:latin typeface="Arial"/>
              <a:cs typeface="Arial"/>
              <a:sym typeface="Arial"/>
            </a:endParaRPr>
          </a:p>
        </p:txBody>
      </p:sp>
      <p:sp>
        <p:nvSpPr>
          <p:cNvPr id="35" name="Google Shape;62;p7">
            <a:extLst>
              <a:ext uri="{FF2B5EF4-FFF2-40B4-BE49-F238E27FC236}">
                <a16:creationId xmlns:a16="http://schemas.microsoft.com/office/drawing/2014/main" id="{DAAD757A-E402-00F0-8396-EECE78E1005E}"/>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Impact comparison</a:t>
            </a:r>
          </a:p>
        </p:txBody>
      </p:sp>
      <p:sp>
        <p:nvSpPr>
          <p:cNvPr id="42" name="Google Shape;69;p7">
            <a:extLst>
              <a:ext uri="{FF2B5EF4-FFF2-40B4-BE49-F238E27FC236}">
                <a16:creationId xmlns:a16="http://schemas.microsoft.com/office/drawing/2014/main" id="{A1A3FF52-A386-EE89-D76E-AC0151106F7D}"/>
              </a:ext>
            </a:extLst>
          </p:cNvPr>
          <p:cNvSpPr txBox="1"/>
          <p:nvPr userDrawn="1"/>
        </p:nvSpPr>
        <p:spPr>
          <a:xfrm>
            <a:off x="5104312" y="1533975"/>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User</a:t>
            </a:r>
            <a:endParaRPr sz="1400" kern="0" dirty="0">
              <a:solidFill>
                <a:srgbClr val="000000"/>
              </a:solidFill>
              <a:latin typeface="Arial"/>
              <a:cs typeface="Arial"/>
              <a:sym typeface="Arial"/>
            </a:endParaRPr>
          </a:p>
        </p:txBody>
      </p:sp>
      <p:sp>
        <p:nvSpPr>
          <p:cNvPr id="43" name="Google Shape;70;p7">
            <a:extLst>
              <a:ext uri="{FF2B5EF4-FFF2-40B4-BE49-F238E27FC236}">
                <a16:creationId xmlns:a16="http://schemas.microsoft.com/office/drawing/2014/main" id="{CD0E3D4A-5F33-5E9A-91AD-D0A08CEA6E5B}"/>
              </a:ext>
            </a:extLst>
          </p:cNvPr>
          <p:cNvSpPr txBox="1"/>
          <p:nvPr userDrawn="1"/>
        </p:nvSpPr>
        <p:spPr>
          <a:xfrm>
            <a:off x="7128387" y="1533975"/>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Clinical</a:t>
            </a:r>
            <a:endParaRPr sz="1400" kern="0" dirty="0">
              <a:solidFill>
                <a:srgbClr val="000000"/>
              </a:solidFill>
              <a:latin typeface="Arial"/>
              <a:cs typeface="Arial"/>
              <a:sym typeface="Arial"/>
            </a:endParaRPr>
          </a:p>
        </p:txBody>
      </p:sp>
      <p:sp>
        <p:nvSpPr>
          <p:cNvPr id="44" name="Google Shape;71;p7">
            <a:extLst>
              <a:ext uri="{FF2B5EF4-FFF2-40B4-BE49-F238E27FC236}">
                <a16:creationId xmlns:a16="http://schemas.microsoft.com/office/drawing/2014/main" id="{6F0F625F-B9A3-0E2B-9C2B-A9E3599C0CB3}"/>
              </a:ext>
            </a:extLst>
          </p:cNvPr>
          <p:cNvSpPr txBox="1"/>
          <p:nvPr userDrawn="1"/>
        </p:nvSpPr>
        <p:spPr>
          <a:xfrm>
            <a:off x="5104312" y="3187600"/>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Organisation</a:t>
            </a:r>
            <a:endParaRPr sz="1000" kern="0" dirty="0">
              <a:solidFill>
                <a:srgbClr val="999999"/>
              </a:solidFill>
              <a:latin typeface="Arial"/>
              <a:cs typeface="Arial"/>
              <a:sym typeface="Arial"/>
            </a:endParaRPr>
          </a:p>
        </p:txBody>
      </p:sp>
      <p:sp>
        <p:nvSpPr>
          <p:cNvPr id="45" name="Google Shape;72;p7">
            <a:extLst>
              <a:ext uri="{FF2B5EF4-FFF2-40B4-BE49-F238E27FC236}">
                <a16:creationId xmlns:a16="http://schemas.microsoft.com/office/drawing/2014/main" id="{5B0BF080-7EFC-B801-9FC6-9BD27DCD8067}"/>
              </a:ext>
            </a:extLst>
          </p:cNvPr>
          <p:cNvSpPr txBox="1"/>
          <p:nvPr userDrawn="1"/>
        </p:nvSpPr>
        <p:spPr>
          <a:xfrm>
            <a:off x="7128387" y="3187600"/>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Economic</a:t>
            </a:r>
            <a:endParaRPr sz="1000" kern="0" dirty="0">
              <a:solidFill>
                <a:srgbClr val="999999"/>
              </a:solidFill>
              <a:latin typeface="Arial"/>
              <a:cs typeface="Arial"/>
              <a:sym typeface="Arial"/>
            </a:endParaRPr>
          </a:p>
        </p:txBody>
      </p:sp>
      <p:sp>
        <p:nvSpPr>
          <p:cNvPr id="54" name="Google Shape;81;p7">
            <a:extLst>
              <a:ext uri="{FF2B5EF4-FFF2-40B4-BE49-F238E27FC236}">
                <a16:creationId xmlns:a16="http://schemas.microsoft.com/office/drawing/2014/main" id="{14AD204C-B54B-1D71-ED73-242306DE7A81}"/>
              </a:ext>
            </a:extLst>
          </p:cNvPr>
          <p:cNvSpPr txBox="1"/>
          <p:nvPr userDrawn="1"/>
        </p:nvSpPr>
        <p:spPr>
          <a:xfrm>
            <a:off x="647937" y="1533975"/>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User</a:t>
            </a:r>
            <a:endParaRPr sz="1400" kern="0" dirty="0">
              <a:solidFill>
                <a:srgbClr val="000000"/>
              </a:solidFill>
              <a:latin typeface="Arial"/>
              <a:cs typeface="Arial"/>
              <a:sym typeface="Arial"/>
            </a:endParaRPr>
          </a:p>
        </p:txBody>
      </p:sp>
      <p:sp>
        <p:nvSpPr>
          <p:cNvPr id="55" name="Google Shape;82;p7">
            <a:extLst>
              <a:ext uri="{FF2B5EF4-FFF2-40B4-BE49-F238E27FC236}">
                <a16:creationId xmlns:a16="http://schemas.microsoft.com/office/drawing/2014/main" id="{A1E84EA2-DF39-B98D-3177-D3469809F961}"/>
              </a:ext>
            </a:extLst>
          </p:cNvPr>
          <p:cNvSpPr txBox="1"/>
          <p:nvPr userDrawn="1"/>
        </p:nvSpPr>
        <p:spPr>
          <a:xfrm>
            <a:off x="2672012" y="1533975"/>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Clinical</a:t>
            </a:r>
            <a:endParaRPr sz="1400" kern="0" dirty="0">
              <a:solidFill>
                <a:srgbClr val="000000"/>
              </a:solidFill>
              <a:latin typeface="Arial"/>
              <a:cs typeface="Arial"/>
              <a:sym typeface="Arial"/>
            </a:endParaRPr>
          </a:p>
        </p:txBody>
      </p:sp>
      <p:sp>
        <p:nvSpPr>
          <p:cNvPr id="56" name="Google Shape;83;p7">
            <a:extLst>
              <a:ext uri="{FF2B5EF4-FFF2-40B4-BE49-F238E27FC236}">
                <a16:creationId xmlns:a16="http://schemas.microsoft.com/office/drawing/2014/main" id="{C738E04E-4061-0854-234F-23032E9025AE}"/>
              </a:ext>
            </a:extLst>
          </p:cNvPr>
          <p:cNvSpPr txBox="1"/>
          <p:nvPr userDrawn="1"/>
        </p:nvSpPr>
        <p:spPr>
          <a:xfrm>
            <a:off x="647937" y="3187600"/>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Organisation</a:t>
            </a:r>
            <a:endParaRPr sz="1000" kern="0" dirty="0">
              <a:solidFill>
                <a:srgbClr val="999999"/>
              </a:solidFill>
              <a:latin typeface="Arial"/>
              <a:cs typeface="Arial"/>
              <a:sym typeface="Arial"/>
            </a:endParaRPr>
          </a:p>
        </p:txBody>
      </p:sp>
      <p:sp>
        <p:nvSpPr>
          <p:cNvPr id="57" name="Google Shape;84;p7">
            <a:extLst>
              <a:ext uri="{FF2B5EF4-FFF2-40B4-BE49-F238E27FC236}">
                <a16:creationId xmlns:a16="http://schemas.microsoft.com/office/drawing/2014/main" id="{BDB389E6-681C-FB16-EFDA-1EBC05E4565C}"/>
              </a:ext>
            </a:extLst>
          </p:cNvPr>
          <p:cNvSpPr txBox="1"/>
          <p:nvPr userDrawn="1"/>
        </p:nvSpPr>
        <p:spPr>
          <a:xfrm>
            <a:off x="2672012" y="3187600"/>
            <a:ext cx="1640100" cy="3387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GB" sz="1000" kern="0" dirty="0">
                <a:solidFill>
                  <a:srgbClr val="999999"/>
                </a:solidFill>
                <a:latin typeface="Arial"/>
                <a:cs typeface="Arial"/>
                <a:sym typeface="Arial"/>
              </a:rPr>
              <a:t>Economic</a:t>
            </a:r>
            <a:endParaRPr sz="1000" kern="0" dirty="0">
              <a:solidFill>
                <a:srgbClr val="999999"/>
              </a:solidFill>
              <a:latin typeface="Arial"/>
              <a:cs typeface="Arial"/>
              <a:sym typeface="Arial"/>
            </a:endParaRPr>
          </a:p>
        </p:txBody>
      </p:sp>
      <p:pic>
        <p:nvPicPr>
          <p:cNvPr id="3" name="Picture 2">
            <a:extLst>
              <a:ext uri="{FF2B5EF4-FFF2-40B4-BE49-F238E27FC236}">
                <a16:creationId xmlns:a16="http://schemas.microsoft.com/office/drawing/2014/main" id="{3B822D9B-E15E-ECBF-F5DD-A1A7F8A05324}"/>
              </a:ext>
            </a:extLst>
          </p:cNvPr>
          <p:cNvPicPr>
            <a:picLocks noChangeAspect="1"/>
          </p:cNvPicPr>
          <p:nvPr userDrawn="1"/>
        </p:nvPicPr>
        <p:blipFill>
          <a:blip r:embed="rId2"/>
          <a:stretch>
            <a:fillRect/>
          </a:stretch>
        </p:blipFill>
        <p:spPr>
          <a:xfrm>
            <a:off x="365418" y="3187600"/>
            <a:ext cx="338700" cy="338700"/>
          </a:xfrm>
          <a:prstGeom prst="rect">
            <a:avLst/>
          </a:prstGeom>
        </p:spPr>
      </p:pic>
      <p:pic>
        <p:nvPicPr>
          <p:cNvPr id="4" name="Picture 3">
            <a:extLst>
              <a:ext uri="{FF2B5EF4-FFF2-40B4-BE49-F238E27FC236}">
                <a16:creationId xmlns:a16="http://schemas.microsoft.com/office/drawing/2014/main" id="{92F73FA6-42F9-FDD7-E364-ACEC1122FF8A}"/>
              </a:ext>
            </a:extLst>
          </p:cNvPr>
          <p:cNvPicPr>
            <a:picLocks noChangeAspect="1"/>
          </p:cNvPicPr>
          <p:nvPr userDrawn="1"/>
        </p:nvPicPr>
        <p:blipFill>
          <a:blip r:embed="rId2"/>
          <a:stretch>
            <a:fillRect/>
          </a:stretch>
        </p:blipFill>
        <p:spPr>
          <a:xfrm rot="5400000">
            <a:off x="363564" y="1533975"/>
            <a:ext cx="338700" cy="338700"/>
          </a:xfrm>
          <a:prstGeom prst="rect">
            <a:avLst/>
          </a:prstGeom>
        </p:spPr>
      </p:pic>
      <p:pic>
        <p:nvPicPr>
          <p:cNvPr id="5" name="Picture 4">
            <a:extLst>
              <a:ext uri="{FF2B5EF4-FFF2-40B4-BE49-F238E27FC236}">
                <a16:creationId xmlns:a16="http://schemas.microsoft.com/office/drawing/2014/main" id="{78FD922C-4E19-4BDA-E3C4-FBD1387F480D}"/>
              </a:ext>
            </a:extLst>
          </p:cNvPr>
          <p:cNvPicPr>
            <a:picLocks noChangeAspect="1"/>
          </p:cNvPicPr>
          <p:nvPr userDrawn="1"/>
        </p:nvPicPr>
        <p:blipFill>
          <a:blip r:embed="rId2"/>
          <a:stretch>
            <a:fillRect/>
          </a:stretch>
        </p:blipFill>
        <p:spPr>
          <a:xfrm rot="10800000">
            <a:off x="2384523" y="1533975"/>
            <a:ext cx="338700" cy="338700"/>
          </a:xfrm>
          <a:prstGeom prst="rect">
            <a:avLst/>
          </a:prstGeom>
        </p:spPr>
      </p:pic>
      <p:pic>
        <p:nvPicPr>
          <p:cNvPr id="6" name="Picture 5">
            <a:extLst>
              <a:ext uri="{FF2B5EF4-FFF2-40B4-BE49-F238E27FC236}">
                <a16:creationId xmlns:a16="http://schemas.microsoft.com/office/drawing/2014/main" id="{D0F8ECAE-4D8C-9071-60F8-76DD78F6DE0F}"/>
              </a:ext>
            </a:extLst>
          </p:cNvPr>
          <p:cNvPicPr>
            <a:picLocks noChangeAspect="1"/>
          </p:cNvPicPr>
          <p:nvPr userDrawn="1"/>
        </p:nvPicPr>
        <p:blipFill>
          <a:blip r:embed="rId2"/>
          <a:stretch>
            <a:fillRect/>
          </a:stretch>
        </p:blipFill>
        <p:spPr>
          <a:xfrm rot="16200000">
            <a:off x="2384700" y="3187600"/>
            <a:ext cx="338700" cy="338700"/>
          </a:xfrm>
          <a:prstGeom prst="rect">
            <a:avLst/>
          </a:prstGeom>
        </p:spPr>
      </p:pic>
      <p:pic>
        <p:nvPicPr>
          <p:cNvPr id="7" name="Picture 6">
            <a:extLst>
              <a:ext uri="{FF2B5EF4-FFF2-40B4-BE49-F238E27FC236}">
                <a16:creationId xmlns:a16="http://schemas.microsoft.com/office/drawing/2014/main" id="{0CBE60EA-D7F0-77ED-9AC0-C37366FCCBFD}"/>
              </a:ext>
            </a:extLst>
          </p:cNvPr>
          <p:cNvPicPr>
            <a:picLocks noChangeAspect="1"/>
          </p:cNvPicPr>
          <p:nvPr userDrawn="1"/>
        </p:nvPicPr>
        <p:blipFill>
          <a:blip r:embed="rId2"/>
          <a:stretch>
            <a:fillRect/>
          </a:stretch>
        </p:blipFill>
        <p:spPr>
          <a:xfrm>
            <a:off x="4822330" y="3187600"/>
            <a:ext cx="338700" cy="338700"/>
          </a:xfrm>
          <a:prstGeom prst="rect">
            <a:avLst/>
          </a:prstGeom>
        </p:spPr>
      </p:pic>
      <p:pic>
        <p:nvPicPr>
          <p:cNvPr id="8" name="Picture 7">
            <a:extLst>
              <a:ext uri="{FF2B5EF4-FFF2-40B4-BE49-F238E27FC236}">
                <a16:creationId xmlns:a16="http://schemas.microsoft.com/office/drawing/2014/main" id="{5D1B8DEB-B8BF-1570-E4EC-5B32032E1AF4}"/>
              </a:ext>
            </a:extLst>
          </p:cNvPr>
          <p:cNvPicPr>
            <a:picLocks noChangeAspect="1"/>
          </p:cNvPicPr>
          <p:nvPr userDrawn="1"/>
        </p:nvPicPr>
        <p:blipFill>
          <a:blip r:embed="rId2"/>
          <a:stretch>
            <a:fillRect/>
          </a:stretch>
        </p:blipFill>
        <p:spPr>
          <a:xfrm rot="5400000">
            <a:off x="4820476" y="1533975"/>
            <a:ext cx="338700" cy="338700"/>
          </a:xfrm>
          <a:prstGeom prst="rect">
            <a:avLst/>
          </a:prstGeom>
        </p:spPr>
      </p:pic>
      <p:pic>
        <p:nvPicPr>
          <p:cNvPr id="9" name="Picture 8">
            <a:extLst>
              <a:ext uri="{FF2B5EF4-FFF2-40B4-BE49-F238E27FC236}">
                <a16:creationId xmlns:a16="http://schemas.microsoft.com/office/drawing/2014/main" id="{E996D6B6-1A22-8FDB-967A-4CEB4F76E957}"/>
              </a:ext>
            </a:extLst>
          </p:cNvPr>
          <p:cNvPicPr>
            <a:picLocks noChangeAspect="1"/>
          </p:cNvPicPr>
          <p:nvPr userDrawn="1"/>
        </p:nvPicPr>
        <p:blipFill>
          <a:blip r:embed="rId2"/>
          <a:stretch>
            <a:fillRect/>
          </a:stretch>
        </p:blipFill>
        <p:spPr>
          <a:xfrm rot="10800000">
            <a:off x="6843698" y="1533975"/>
            <a:ext cx="338700" cy="338700"/>
          </a:xfrm>
          <a:prstGeom prst="rect">
            <a:avLst/>
          </a:prstGeom>
        </p:spPr>
      </p:pic>
      <p:pic>
        <p:nvPicPr>
          <p:cNvPr id="10" name="Picture 9">
            <a:extLst>
              <a:ext uri="{FF2B5EF4-FFF2-40B4-BE49-F238E27FC236}">
                <a16:creationId xmlns:a16="http://schemas.microsoft.com/office/drawing/2014/main" id="{5950B660-3BE4-5E55-9C77-B350847CE98D}"/>
              </a:ext>
            </a:extLst>
          </p:cNvPr>
          <p:cNvPicPr>
            <a:picLocks noChangeAspect="1"/>
          </p:cNvPicPr>
          <p:nvPr userDrawn="1"/>
        </p:nvPicPr>
        <p:blipFill>
          <a:blip r:embed="rId2"/>
          <a:stretch>
            <a:fillRect/>
          </a:stretch>
        </p:blipFill>
        <p:spPr>
          <a:xfrm rot="16200000">
            <a:off x="6843698" y="3187600"/>
            <a:ext cx="338700" cy="338700"/>
          </a:xfrm>
          <a:prstGeom prst="rect">
            <a:avLst/>
          </a:prstGeom>
        </p:spPr>
      </p:pic>
      <p:sp>
        <p:nvSpPr>
          <p:cNvPr id="2" name="Google Shape;48;p6">
            <a:extLst>
              <a:ext uri="{FF2B5EF4-FFF2-40B4-BE49-F238E27FC236}">
                <a16:creationId xmlns:a16="http://schemas.microsoft.com/office/drawing/2014/main" id="{DF7EFC07-738D-E9AE-03BA-EDD2DBE07CD0}"/>
              </a:ext>
            </a:extLst>
          </p:cNvPr>
          <p:cNvSpPr txBox="1"/>
          <p:nvPr userDrawn="1"/>
        </p:nvSpPr>
        <p:spPr>
          <a:xfrm>
            <a:off x="343150" y="1173350"/>
            <a:ext cx="4000200" cy="296700"/>
          </a:xfrm>
          <a:prstGeom prst="rect">
            <a:avLst/>
          </a:prstGeom>
          <a:solidFill>
            <a:srgbClr val="EEEEEE"/>
          </a:solid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A</a:t>
            </a:r>
          </a:p>
        </p:txBody>
      </p:sp>
      <p:sp>
        <p:nvSpPr>
          <p:cNvPr id="11" name="Google Shape;49;p6">
            <a:extLst>
              <a:ext uri="{FF2B5EF4-FFF2-40B4-BE49-F238E27FC236}">
                <a16:creationId xmlns:a16="http://schemas.microsoft.com/office/drawing/2014/main" id="{877E05B4-B14C-0C07-7F32-68DE8A7A55CD}"/>
              </a:ext>
            </a:extLst>
          </p:cNvPr>
          <p:cNvSpPr txBox="1"/>
          <p:nvPr userDrawn="1"/>
        </p:nvSpPr>
        <p:spPr>
          <a:xfrm>
            <a:off x="4803000" y="1173350"/>
            <a:ext cx="4000200" cy="296700"/>
          </a:xfrm>
          <a:prstGeom prst="rect">
            <a:avLst/>
          </a:prstGeom>
          <a:solidFill>
            <a:srgbClr val="EEEEEE"/>
          </a:solid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B</a:t>
            </a:r>
          </a:p>
        </p:txBody>
      </p:sp>
    </p:spTree>
    <p:extLst>
      <p:ext uri="{BB962C8B-B14F-4D97-AF65-F5344CB8AC3E}">
        <p14:creationId xmlns:p14="http://schemas.microsoft.com/office/powerpoint/2010/main" val="67687297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ioritering 3">
    <p:spTree>
      <p:nvGrpSpPr>
        <p:cNvPr id="1" name=""/>
        <p:cNvGrpSpPr/>
        <p:nvPr/>
      </p:nvGrpSpPr>
      <p:grpSpPr>
        <a:xfrm>
          <a:off x="0" y="0"/>
          <a:ext cx="0" cy="0"/>
          <a:chOff x="0" y="0"/>
          <a:chExt cx="0" cy="0"/>
        </a:xfrm>
      </p:grpSpPr>
      <p:sp>
        <p:nvSpPr>
          <p:cNvPr id="12" name="Google Shape;86;p8">
            <a:extLst>
              <a:ext uri="{FF2B5EF4-FFF2-40B4-BE49-F238E27FC236}">
                <a16:creationId xmlns:a16="http://schemas.microsoft.com/office/drawing/2014/main" id="{60FB6FE9-6A3C-FC83-8E0C-BAF1009ACA97}"/>
              </a:ext>
            </a:extLst>
          </p:cNvPr>
          <p:cNvSpPr txBox="1"/>
          <p:nvPr userDrawn="1"/>
        </p:nvSpPr>
        <p:spPr>
          <a:xfrm>
            <a:off x="4802100" y="1534525"/>
            <a:ext cx="3996300" cy="3266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endParaRPr sz="900" kern="0" dirty="0">
              <a:solidFill>
                <a:srgbClr val="006768"/>
              </a:solidFill>
              <a:latin typeface="Arial"/>
              <a:cs typeface="Arial"/>
              <a:sym typeface="Arial"/>
            </a:endParaRPr>
          </a:p>
        </p:txBody>
      </p:sp>
      <p:sp>
        <p:nvSpPr>
          <p:cNvPr id="14" name="Google Shape;88;p8">
            <a:extLst>
              <a:ext uri="{FF2B5EF4-FFF2-40B4-BE49-F238E27FC236}">
                <a16:creationId xmlns:a16="http://schemas.microsoft.com/office/drawing/2014/main" id="{250E3A7F-CB7F-20E6-5054-3E448C60A939}"/>
              </a:ext>
            </a:extLst>
          </p:cNvPr>
          <p:cNvSpPr txBox="1"/>
          <p:nvPr userDrawn="1"/>
        </p:nvSpPr>
        <p:spPr>
          <a:xfrm>
            <a:off x="344650" y="1534525"/>
            <a:ext cx="3996300" cy="3266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endParaRPr sz="900" kern="0" dirty="0">
              <a:solidFill>
                <a:srgbClr val="006768"/>
              </a:solidFill>
              <a:latin typeface="Arial"/>
              <a:cs typeface="Arial"/>
              <a:sym typeface="Arial"/>
            </a:endParaRPr>
          </a:p>
        </p:txBody>
      </p:sp>
      <p:pic>
        <p:nvPicPr>
          <p:cNvPr id="2" name="Picture 1">
            <a:extLst>
              <a:ext uri="{FF2B5EF4-FFF2-40B4-BE49-F238E27FC236}">
                <a16:creationId xmlns:a16="http://schemas.microsoft.com/office/drawing/2014/main" id="{77B490DD-8A24-2B91-5DA5-4B974FA0EF61}"/>
              </a:ext>
            </a:extLst>
          </p:cNvPr>
          <p:cNvPicPr>
            <a:picLocks noChangeAspect="1"/>
          </p:cNvPicPr>
          <p:nvPr userDrawn="1"/>
        </p:nvPicPr>
        <p:blipFill>
          <a:blip r:embed="rId2"/>
          <a:stretch>
            <a:fillRect/>
          </a:stretch>
        </p:blipFill>
        <p:spPr>
          <a:xfrm>
            <a:off x="991450" y="1964013"/>
            <a:ext cx="2703649" cy="2703649"/>
          </a:xfrm>
          <a:prstGeom prst="rect">
            <a:avLst/>
          </a:prstGeom>
        </p:spPr>
      </p:pic>
      <p:pic>
        <p:nvPicPr>
          <p:cNvPr id="3" name="Picture 2">
            <a:extLst>
              <a:ext uri="{FF2B5EF4-FFF2-40B4-BE49-F238E27FC236}">
                <a16:creationId xmlns:a16="http://schemas.microsoft.com/office/drawing/2014/main" id="{13A912BC-5730-95D3-5D5E-A1EB397A67E0}"/>
              </a:ext>
            </a:extLst>
          </p:cNvPr>
          <p:cNvPicPr>
            <a:picLocks noChangeAspect="1"/>
          </p:cNvPicPr>
          <p:nvPr userDrawn="1"/>
        </p:nvPicPr>
        <p:blipFill>
          <a:blip r:embed="rId2"/>
          <a:stretch>
            <a:fillRect/>
          </a:stretch>
        </p:blipFill>
        <p:spPr>
          <a:xfrm>
            <a:off x="5448425" y="1964013"/>
            <a:ext cx="2703649" cy="2703649"/>
          </a:xfrm>
          <a:prstGeom prst="rect">
            <a:avLst/>
          </a:prstGeom>
        </p:spPr>
      </p:pic>
      <p:sp>
        <p:nvSpPr>
          <p:cNvPr id="13" name="Google Shape;87;p8">
            <a:extLst>
              <a:ext uri="{FF2B5EF4-FFF2-40B4-BE49-F238E27FC236}">
                <a16:creationId xmlns:a16="http://schemas.microsoft.com/office/drawing/2014/main" id="{11E96277-E519-9F0D-F9FD-EF3648780856}"/>
              </a:ext>
            </a:extLst>
          </p:cNvPr>
          <p:cNvSpPr txBox="1"/>
          <p:nvPr userDrawn="1"/>
        </p:nvSpPr>
        <p:spPr>
          <a:xfrm>
            <a:off x="4800600" y="1534375"/>
            <a:ext cx="4000200" cy="296700"/>
          </a:xfrm>
          <a:prstGeom prst="rect">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B</a:t>
            </a:r>
          </a:p>
        </p:txBody>
      </p:sp>
      <p:sp>
        <p:nvSpPr>
          <p:cNvPr id="15" name="Google Shape;89;p8">
            <a:extLst>
              <a:ext uri="{FF2B5EF4-FFF2-40B4-BE49-F238E27FC236}">
                <a16:creationId xmlns:a16="http://schemas.microsoft.com/office/drawing/2014/main" id="{A717337E-EC39-DB0D-C8F8-00C967874768}"/>
              </a:ext>
            </a:extLst>
          </p:cNvPr>
          <p:cNvSpPr txBox="1"/>
          <p:nvPr userDrawn="1"/>
        </p:nvSpPr>
        <p:spPr>
          <a:xfrm>
            <a:off x="343150" y="1534375"/>
            <a:ext cx="4000200" cy="296700"/>
          </a:xfrm>
          <a:prstGeom prst="rect">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GB" sz="1200" b="1" kern="0" dirty="0">
                <a:solidFill>
                  <a:srgbClr val="1E8E71"/>
                </a:solidFill>
                <a:latin typeface="Arial"/>
                <a:cs typeface="Arial"/>
                <a:sym typeface="Arial"/>
              </a:rPr>
              <a:t>Potential solution A</a:t>
            </a:r>
          </a:p>
        </p:txBody>
      </p:sp>
      <p:sp>
        <p:nvSpPr>
          <p:cNvPr id="16" name="Google Shape;90;p8">
            <a:extLst>
              <a:ext uri="{FF2B5EF4-FFF2-40B4-BE49-F238E27FC236}">
                <a16:creationId xmlns:a16="http://schemas.microsoft.com/office/drawing/2014/main" id="{9D5CF0C6-81A4-5320-6A4E-A2BFFFC0BFED}"/>
              </a:ext>
            </a:extLst>
          </p:cNvPr>
          <p:cNvSpPr txBox="1"/>
          <p:nvPr userDrawn="1"/>
        </p:nvSpPr>
        <p:spPr>
          <a:xfrm>
            <a:off x="344650" y="575200"/>
            <a:ext cx="53046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Estimate the impact</a:t>
            </a:r>
            <a:endParaRPr sz="2000" b="1" kern="0" dirty="0">
              <a:solidFill>
                <a:srgbClr val="000000"/>
              </a:solidFill>
              <a:latin typeface="Arial"/>
              <a:cs typeface="Arial"/>
              <a:sym typeface="Arial"/>
            </a:endParaRPr>
          </a:p>
        </p:txBody>
      </p:sp>
      <p:sp>
        <p:nvSpPr>
          <p:cNvPr id="17" name="Google Shape;91;p8">
            <a:extLst>
              <a:ext uri="{FF2B5EF4-FFF2-40B4-BE49-F238E27FC236}">
                <a16:creationId xmlns:a16="http://schemas.microsoft.com/office/drawing/2014/main" id="{7B79BD9B-F041-CA53-9417-542C1824E49D}"/>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Impact comparison</a:t>
            </a:r>
          </a:p>
        </p:txBody>
      </p:sp>
      <p:sp>
        <p:nvSpPr>
          <p:cNvPr id="18" name="Google Shape;92;p8">
            <a:extLst>
              <a:ext uri="{FF2B5EF4-FFF2-40B4-BE49-F238E27FC236}">
                <a16:creationId xmlns:a16="http://schemas.microsoft.com/office/drawing/2014/main" id="{6C083A74-8FD4-A6F2-A594-5AFD1F14B290}"/>
              </a:ext>
            </a:extLst>
          </p:cNvPr>
          <p:cNvSpPr txBox="1"/>
          <p:nvPr userDrawn="1"/>
        </p:nvSpPr>
        <p:spPr>
          <a:xfrm>
            <a:off x="343163" y="967075"/>
            <a:ext cx="4000200" cy="5262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200" kern="0" dirty="0">
                <a:solidFill>
                  <a:srgbClr val="000000"/>
                </a:solidFill>
                <a:latin typeface="Arial"/>
                <a:cs typeface="Arial"/>
                <a:sym typeface="Arial"/>
              </a:rPr>
              <a:t>Adjust</a:t>
            </a:r>
            <a:r>
              <a:rPr lang="en-GB" sz="1200" b="1" kern="0" dirty="0">
                <a:solidFill>
                  <a:srgbClr val="000000"/>
                </a:solidFill>
                <a:latin typeface="Arial"/>
                <a:cs typeface="Arial"/>
                <a:sym typeface="Arial"/>
              </a:rPr>
              <a:t>*</a:t>
            </a:r>
            <a:r>
              <a:rPr lang="en-GB" sz="1200" kern="0" dirty="0">
                <a:solidFill>
                  <a:srgbClr val="000000"/>
                </a:solidFill>
                <a:latin typeface="Arial"/>
                <a:cs typeface="Arial"/>
                <a:sym typeface="Arial"/>
              </a:rPr>
              <a:t> the squares to estimate the value in the four domains.</a:t>
            </a:r>
            <a:endParaRPr sz="900" i="1" kern="0" dirty="0">
              <a:solidFill>
                <a:srgbClr val="000000"/>
              </a:solidFill>
              <a:latin typeface="Arial"/>
              <a:cs typeface="Arial"/>
              <a:sym typeface="Arial"/>
            </a:endParaRPr>
          </a:p>
        </p:txBody>
      </p:sp>
      <p:sp>
        <p:nvSpPr>
          <p:cNvPr id="19" name="Google Shape;93;p8">
            <a:extLst>
              <a:ext uri="{FF2B5EF4-FFF2-40B4-BE49-F238E27FC236}">
                <a16:creationId xmlns:a16="http://schemas.microsoft.com/office/drawing/2014/main" id="{4982F8B0-BBCC-416C-70E3-B17C75151971}"/>
              </a:ext>
            </a:extLst>
          </p:cNvPr>
          <p:cNvSpPr txBox="1"/>
          <p:nvPr userDrawn="1"/>
        </p:nvSpPr>
        <p:spPr>
          <a:xfrm>
            <a:off x="245585" y="4800600"/>
            <a:ext cx="5304600" cy="342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700" b="0" i="1" kern="0" dirty="0">
                <a:solidFill>
                  <a:srgbClr val="1E8E71"/>
                </a:solidFill>
                <a:latin typeface="Arial"/>
                <a:cs typeface="Arial"/>
                <a:sym typeface="Arial"/>
              </a:rPr>
              <a:t>*Move the corners independently of each other by </a:t>
            </a:r>
            <a:r>
              <a:rPr lang="en-GB" sz="700" b="1" i="1" kern="0" dirty="0">
                <a:solidFill>
                  <a:srgbClr val="1E8E71"/>
                </a:solidFill>
                <a:latin typeface="Arial"/>
                <a:cs typeface="Arial"/>
                <a:sym typeface="Arial"/>
              </a:rPr>
              <a:t>right-clicking on the square and selecting Edit points</a:t>
            </a:r>
          </a:p>
        </p:txBody>
      </p:sp>
    </p:spTree>
    <p:extLst>
      <p:ext uri="{BB962C8B-B14F-4D97-AF65-F5344CB8AC3E}">
        <p14:creationId xmlns:p14="http://schemas.microsoft.com/office/powerpoint/2010/main" val="40929198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ioritering 4">
    <p:spTree>
      <p:nvGrpSpPr>
        <p:cNvPr id="1" name=""/>
        <p:cNvGrpSpPr/>
        <p:nvPr/>
      </p:nvGrpSpPr>
      <p:grpSpPr>
        <a:xfrm>
          <a:off x="0" y="0"/>
          <a:ext cx="0" cy="0"/>
          <a:chOff x="0" y="0"/>
          <a:chExt cx="0" cy="0"/>
        </a:xfrm>
      </p:grpSpPr>
      <p:sp>
        <p:nvSpPr>
          <p:cNvPr id="8" name="Google Shape;97;p9">
            <a:extLst>
              <a:ext uri="{FF2B5EF4-FFF2-40B4-BE49-F238E27FC236}">
                <a16:creationId xmlns:a16="http://schemas.microsoft.com/office/drawing/2014/main" id="{35011DBC-2D8B-4557-4556-F0E36835445B}"/>
              </a:ext>
            </a:extLst>
          </p:cNvPr>
          <p:cNvSpPr txBox="1"/>
          <p:nvPr userDrawn="1"/>
        </p:nvSpPr>
        <p:spPr>
          <a:xfrm>
            <a:off x="344650" y="594953"/>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Prioritise the best solution</a:t>
            </a:r>
            <a:endParaRPr sz="2000" b="1" kern="0" dirty="0">
              <a:solidFill>
                <a:srgbClr val="000000"/>
              </a:solidFill>
              <a:latin typeface="Arial"/>
              <a:cs typeface="Arial"/>
              <a:sym typeface="Arial"/>
            </a:endParaRPr>
          </a:p>
        </p:txBody>
      </p:sp>
      <p:sp>
        <p:nvSpPr>
          <p:cNvPr id="9" name="Google Shape;98;p9">
            <a:extLst>
              <a:ext uri="{FF2B5EF4-FFF2-40B4-BE49-F238E27FC236}">
                <a16:creationId xmlns:a16="http://schemas.microsoft.com/office/drawing/2014/main" id="{AC4F434F-4F3F-9464-8630-FC22AB2214E1}"/>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Impact comparison</a:t>
            </a:r>
          </a:p>
        </p:txBody>
      </p:sp>
      <p:sp>
        <p:nvSpPr>
          <p:cNvPr id="10" name="Google Shape;99;p9">
            <a:extLst>
              <a:ext uri="{FF2B5EF4-FFF2-40B4-BE49-F238E27FC236}">
                <a16:creationId xmlns:a16="http://schemas.microsoft.com/office/drawing/2014/main" id="{8289741F-E908-D2E3-BA60-DB2DC64DE44C}"/>
              </a:ext>
            </a:extLst>
          </p:cNvPr>
          <p:cNvSpPr txBox="1"/>
          <p:nvPr userDrawn="1"/>
        </p:nvSpPr>
        <p:spPr>
          <a:xfrm>
            <a:off x="343150" y="115650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Which solution will you take forward?</a:t>
            </a:r>
            <a:endParaRPr sz="1200" kern="0" dirty="0">
              <a:solidFill>
                <a:srgbClr val="000000"/>
              </a:solidFill>
              <a:latin typeface="Arial"/>
              <a:cs typeface="Arial"/>
              <a:sym typeface="Arial"/>
            </a:endParaRPr>
          </a:p>
        </p:txBody>
      </p:sp>
      <p:sp>
        <p:nvSpPr>
          <p:cNvPr id="11" name="Google Shape;100;p9">
            <a:extLst>
              <a:ext uri="{FF2B5EF4-FFF2-40B4-BE49-F238E27FC236}">
                <a16:creationId xmlns:a16="http://schemas.microsoft.com/office/drawing/2014/main" id="{A8B98BA6-BA07-EC9B-5BA0-41609B80D844}"/>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could be a </a:t>
            </a:r>
            <a:r>
              <a:rPr lang="en-GB" sz="1200" b="1" kern="0" dirty="0">
                <a:solidFill>
                  <a:srgbClr val="000000"/>
                </a:solidFill>
                <a:latin typeface="Arial"/>
                <a:cs typeface="Arial"/>
                <a:sym typeface="Arial"/>
              </a:rPr>
              <a:t>good start </a:t>
            </a:r>
            <a:r>
              <a:rPr lang="en-GB" sz="1200" kern="0" dirty="0">
                <a:solidFill>
                  <a:srgbClr val="000000"/>
                </a:solidFill>
                <a:latin typeface="Arial"/>
                <a:cs typeface="Arial"/>
                <a:sym typeface="Arial"/>
              </a:rPr>
              <a:t>to the development work? </a:t>
            </a:r>
            <a:endParaRPr sz="1200" kern="0" dirty="0">
              <a:solidFill>
                <a:srgbClr val="000000"/>
              </a:solidFill>
              <a:latin typeface="Arial"/>
              <a:cs typeface="Arial"/>
              <a:sym typeface="Arial"/>
            </a:endParaRPr>
          </a:p>
        </p:txBody>
      </p:sp>
      <p:sp>
        <p:nvSpPr>
          <p:cNvPr id="12" name="Google Shape;101;p9">
            <a:extLst>
              <a:ext uri="{FF2B5EF4-FFF2-40B4-BE49-F238E27FC236}">
                <a16:creationId xmlns:a16="http://schemas.microsoft.com/office/drawing/2014/main" id="{B242A182-FA5A-96F2-D49C-C03EE55C40E6}"/>
              </a:ext>
            </a:extLst>
          </p:cNvPr>
          <p:cNvSpPr txBox="1"/>
          <p:nvPr userDrawn="1"/>
        </p:nvSpPr>
        <p:spPr>
          <a:xfrm>
            <a:off x="344650" y="2253150"/>
            <a:ext cx="3998700" cy="254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SzPts val="1100"/>
              <a:buFont typeface="Arial"/>
              <a:buNone/>
            </a:pPr>
            <a:r>
              <a:rPr lang="en-GB" sz="1000" b="1" kern="0" dirty="0">
                <a:solidFill>
                  <a:srgbClr val="000000"/>
                </a:solidFill>
                <a:latin typeface="Arial"/>
                <a:cs typeface="Arial"/>
                <a:sym typeface="Arial"/>
              </a:rPr>
              <a:t>Reason for the choice</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b="1" i="1" kern="0" dirty="0">
              <a:solidFill>
                <a:srgbClr val="000000"/>
              </a:solidFill>
              <a:latin typeface="Arial"/>
              <a:cs typeface="Arial"/>
              <a:sym typeface="Arial"/>
            </a:endParaRPr>
          </a:p>
        </p:txBody>
      </p:sp>
      <p:sp>
        <p:nvSpPr>
          <p:cNvPr id="13" name="Google Shape;102;p9">
            <a:extLst>
              <a:ext uri="{FF2B5EF4-FFF2-40B4-BE49-F238E27FC236}">
                <a16:creationId xmlns:a16="http://schemas.microsoft.com/office/drawing/2014/main" id="{8719BE8E-4B96-194F-C9E7-C67529B9F611}"/>
              </a:ext>
            </a:extLst>
          </p:cNvPr>
          <p:cNvSpPr txBox="1"/>
          <p:nvPr userDrawn="1"/>
        </p:nvSpPr>
        <p:spPr>
          <a:xfrm>
            <a:off x="344650" y="1670450"/>
            <a:ext cx="3998700" cy="4575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000000"/>
                </a:solidFill>
                <a:latin typeface="Arial"/>
                <a:cs typeface="Arial"/>
                <a:sym typeface="Arial"/>
              </a:rPr>
              <a:t>Potential solution:</a:t>
            </a:r>
            <a:endParaRPr sz="1000" i="1" kern="0" dirty="0">
              <a:solidFill>
                <a:srgbClr val="1E8E71"/>
              </a:solidFill>
              <a:latin typeface="Arial"/>
              <a:cs typeface="Arial"/>
              <a:sym typeface="Arial"/>
            </a:endParaRPr>
          </a:p>
        </p:txBody>
      </p:sp>
    </p:spTree>
    <p:extLst>
      <p:ext uri="{BB962C8B-B14F-4D97-AF65-F5344CB8AC3E}">
        <p14:creationId xmlns:p14="http://schemas.microsoft.com/office/powerpoint/2010/main" val="3852637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oritering 5">
    <p:spTree>
      <p:nvGrpSpPr>
        <p:cNvPr id="1" name=""/>
        <p:cNvGrpSpPr/>
        <p:nvPr/>
      </p:nvGrpSpPr>
      <p:grpSpPr>
        <a:xfrm>
          <a:off x="0" y="0"/>
          <a:ext cx="0" cy="0"/>
          <a:chOff x="0" y="0"/>
          <a:chExt cx="0" cy="0"/>
        </a:xfrm>
      </p:grpSpPr>
      <p:sp>
        <p:nvSpPr>
          <p:cNvPr id="6" name="Google Shape;104;p10">
            <a:extLst>
              <a:ext uri="{FF2B5EF4-FFF2-40B4-BE49-F238E27FC236}">
                <a16:creationId xmlns:a16="http://schemas.microsoft.com/office/drawing/2014/main" id="{72ED1C5B-BE5C-3474-6F29-E2E4E91A4EB7}"/>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Impact comparison</a:t>
            </a:r>
          </a:p>
        </p:txBody>
      </p:sp>
      <p:sp>
        <p:nvSpPr>
          <p:cNvPr id="7" name="Google Shape;105;p10">
            <a:extLst>
              <a:ext uri="{FF2B5EF4-FFF2-40B4-BE49-F238E27FC236}">
                <a16:creationId xmlns:a16="http://schemas.microsoft.com/office/drawing/2014/main" id="{E45FD788-C9CF-A693-96E2-854F5A0F0079}"/>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Who do you need to involve to </a:t>
            </a:r>
            <a:r>
              <a:rPr lang="en-GB" sz="1200" b="1" kern="0" dirty="0">
                <a:solidFill>
                  <a:srgbClr val="000000"/>
                </a:solidFill>
                <a:latin typeface="Arial"/>
                <a:cs typeface="Arial"/>
                <a:sym typeface="Arial"/>
              </a:rPr>
              <a:t>anchor the decision</a:t>
            </a:r>
            <a:r>
              <a:rPr lang="en-GB" sz="1200" kern="0" dirty="0">
                <a:solidFill>
                  <a:srgbClr val="000000"/>
                </a:solidFill>
                <a:latin typeface="Arial"/>
                <a:cs typeface="Arial"/>
                <a:sym typeface="Arial"/>
              </a:rPr>
              <a:t>? </a:t>
            </a:r>
          </a:p>
          <a:p>
            <a:pPr defTabSz="914400">
              <a:buClr>
                <a:srgbClr val="000000"/>
              </a:buClr>
              <a:buFont typeface="Arial"/>
              <a:buNone/>
            </a:pPr>
            <a:r>
              <a:rPr lang="en-GB" sz="1200" kern="0" dirty="0">
                <a:solidFill>
                  <a:srgbClr val="000000"/>
                </a:solidFill>
                <a:latin typeface="Arial"/>
                <a:cs typeface="Arial"/>
                <a:sym typeface="Arial"/>
              </a:rPr>
              <a:t>How can you get support to </a:t>
            </a:r>
            <a:r>
              <a:rPr lang="en-GB" sz="1200" b="1" kern="0" dirty="0">
                <a:solidFill>
                  <a:srgbClr val="000000"/>
                </a:solidFill>
                <a:latin typeface="Arial"/>
                <a:cs typeface="Arial"/>
                <a:sym typeface="Arial"/>
              </a:rPr>
              <a:t>try it out</a:t>
            </a:r>
            <a:r>
              <a:rPr lang="en-GB" sz="1200" kern="0" dirty="0">
                <a:solidFill>
                  <a:srgbClr val="000000"/>
                </a:solidFill>
                <a:latin typeface="Arial"/>
                <a:cs typeface="Arial"/>
                <a:sym typeface="Arial"/>
              </a:rPr>
              <a:t>? </a:t>
            </a:r>
            <a:endParaRPr sz="1200" kern="0" dirty="0">
              <a:solidFill>
                <a:srgbClr val="000000"/>
              </a:solidFill>
              <a:latin typeface="Arial"/>
              <a:cs typeface="Arial"/>
              <a:sym typeface="Arial"/>
            </a:endParaRPr>
          </a:p>
        </p:txBody>
      </p:sp>
      <p:sp>
        <p:nvSpPr>
          <p:cNvPr id="8" name="Google Shape;106;p10">
            <a:extLst>
              <a:ext uri="{FF2B5EF4-FFF2-40B4-BE49-F238E27FC236}">
                <a16:creationId xmlns:a16="http://schemas.microsoft.com/office/drawing/2014/main" id="{778A7035-77B6-9A81-9AE3-541056307E42}"/>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can you achieve with today’s </a:t>
            </a:r>
            <a:r>
              <a:rPr lang="en-GB" sz="1200" b="1" kern="0" dirty="0">
                <a:solidFill>
                  <a:srgbClr val="000000"/>
                </a:solidFill>
                <a:latin typeface="Arial"/>
                <a:cs typeface="Arial"/>
                <a:sym typeface="Arial"/>
              </a:rPr>
              <a:t>budget and expertise</a:t>
            </a:r>
            <a:r>
              <a:rPr lang="en-GB" sz="1200" kern="0" dirty="0">
                <a:solidFill>
                  <a:srgbClr val="000000"/>
                </a:solidFill>
                <a:latin typeface="Arial"/>
                <a:cs typeface="Arial"/>
                <a:sym typeface="Arial"/>
              </a:rPr>
              <a:t>? And how can you prioritise </a:t>
            </a:r>
            <a:r>
              <a:rPr lang="en-GB" sz="1200" b="1" kern="0" dirty="0">
                <a:solidFill>
                  <a:srgbClr val="000000"/>
                </a:solidFill>
                <a:latin typeface="Arial"/>
                <a:cs typeface="Arial"/>
                <a:sym typeface="Arial"/>
              </a:rPr>
              <a:t>time and resources</a:t>
            </a:r>
            <a:r>
              <a:rPr lang="en-GB" sz="1200" kern="0" dirty="0">
                <a:solidFill>
                  <a:srgbClr val="000000"/>
                </a:solidFill>
                <a:latin typeface="Arial"/>
                <a:cs typeface="Arial"/>
                <a:sym typeface="Arial"/>
              </a:rPr>
              <a:t>? </a:t>
            </a:r>
          </a:p>
        </p:txBody>
      </p:sp>
      <p:sp>
        <p:nvSpPr>
          <p:cNvPr id="9" name="Google Shape;107;p10">
            <a:extLst>
              <a:ext uri="{FF2B5EF4-FFF2-40B4-BE49-F238E27FC236}">
                <a16:creationId xmlns:a16="http://schemas.microsoft.com/office/drawing/2014/main" id="{F8FB3842-98CD-A366-8111-F2771F5070AD}"/>
              </a:ext>
            </a:extLst>
          </p:cNvPr>
          <p:cNvSpPr txBox="1"/>
          <p:nvPr userDrawn="1"/>
        </p:nvSpPr>
        <p:spPr>
          <a:xfrm>
            <a:off x="344650" y="575200"/>
            <a:ext cx="685625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Notes from discussions about the impact comparison</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30281039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vinstplanlegging intro">
    <p:spTree>
      <p:nvGrpSpPr>
        <p:cNvPr id="1" name=""/>
        <p:cNvGrpSpPr/>
        <p:nvPr/>
      </p:nvGrpSpPr>
      <p:grpSpPr>
        <a:xfrm>
          <a:off x="0" y="0"/>
          <a:ext cx="0" cy="0"/>
          <a:chOff x="0" y="0"/>
          <a:chExt cx="0" cy="0"/>
        </a:xfrm>
      </p:grpSpPr>
      <p:sp>
        <p:nvSpPr>
          <p:cNvPr id="8" name="Google Shape;109;p11">
            <a:extLst>
              <a:ext uri="{FF2B5EF4-FFF2-40B4-BE49-F238E27FC236}">
                <a16:creationId xmlns:a16="http://schemas.microsoft.com/office/drawing/2014/main" id="{104B442C-9681-BA04-9748-B880F3CBBD31}"/>
              </a:ext>
            </a:extLst>
          </p:cNvPr>
          <p:cNvSpPr/>
          <p:nvPr userDrawn="1"/>
        </p:nvSpPr>
        <p:spPr>
          <a:xfrm>
            <a:off x="0" y="0"/>
            <a:ext cx="4572000" cy="5143500"/>
          </a:xfrm>
          <a:prstGeom prst="rect">
            <a:avLst/>
          </a:prstGeom>
          <a:solidFill>
            <a:srgbClr val="1E8E7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9" name="Google Shape;110;p11">
            <a:extLst>
              <a:ext uri="{FF2B5EF4-FFF2-40B4-BE49-F238E27FC236}">
                <a16:creationId xmlns:a16="http://schemas.microsoft.com/office/drawing/2014/main" id="{CB547430-69CE-E84D-F4D9-BC3EA37680FA}"/>
              </a:ext>
            </a:extLst>
          </p:cNvPr>
          <p:cNvSpPr txBox="1"/>
          <p:nvPr userDrawn="1"/>
        </p:nvSpPr>
        <p:spPr>
          <a:xfrm>
            <a:off x="342900" y="1257300"/>
            <a:ext cx="4000500" cy="738633"/>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Benefit planning</a:t>
            </a:r>
            <a:endParaRPr sz="3600" i="1" kern="0" dirty="0">
              <a:solidFill>
                <a:srgbClr val="FFFFFF"/>
              </a:solidFill>
              <a:latin typeface="Arial"/>
              <a:cs typeface="Arial"/>
              <a:sym typeface="Arial"/>
            </a:endParaRPr>
          </a:p>
        </p:txBody>
      </p:sp>
      <p:sp>
        <p:nvSpPr>
          <p:cNvPr id="10" name="Google Shape;111;p11">
            <a:extLst>
              <a:ext uri="{FF2B5EF4-FFF2-40B4-BE49-F238E27FC236}">
                <a16:creationId xmlns:a16="http://schemas.microsoft.com/office/drawing/2014/main" id="{4226FA32-8A24-C15E-84E7-20565170CBBA}"/>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rtl="0">
              <a:spcBef>
                <a:spcPts val="0"/>
              </a:spcBef>
              <a:spcAft>
                <a:spcPts val="0"/>
              </a:spcAft>
            </a:pPr>
            <a:r>
              <a:rPr lang="en-GB" sz="1200" b="0" i="0" u="none" strike="noStrike" dirty="0">
                <a:solidFill>
                  <a:schemeClr val="bg1"/>
                </a:solidFill>
                <a:effectLst/>
                <a:latin typeface="Arial" panose="020B0604020202020204" pitchFamily="34" charset="0"/>
              </a:rPr>
              <a:t>In this activity, you'll identify various types of benefits for your chosen solution. Benefit planning is based on four domains: users, clinical aspects, organisational impact, and economic factors.</a:t>
            </a:r>
          </a:p>
          <a:p>
            <a:pPr rtl="0">
              <a:spcBef>
                <a:spcPts val="0"/>
              </a:spcBef>
              <a:spcAft>
                <a:spcPts val="0"/>
              </a:spcAft>
            </a:pPr>
            <a:endParaRPr lang="en-GB" sz="1200" b="0" i="0" u="none" strike="noStrike" dirty="0">
              <a:solidFill>
                <a:schemeClr val="bg1"/>
              </a:solidFill>
              <a:effectLst/>
              <a:latin typeface="Arial" panose="020B0604020202020204" pitchFamily="34" charset="0"/>
            </a:endParaRPr>
          </a:p>
          <a:p>
            <a:pPr rtl="0">
              <a:spcBef>
                <a:spcPts val="0"/>
              </a:spcBef>
              <a:spcAft>
                <a:spcPts val="0"/>
              </a:spcAft>
            </a:pPr>
            <a:r>
              <a:rPr lang="en-GB" sz="1200" b="0" i="0" u="none" strike="noStrike" dirty="0">
                <a:solidFill>
                  <a:schemeClr val="bg1"/>
                </a:solidFill>
                <a:effectLst/>
                <a:latin typeface="Arial" panose="020B0604020202020204" pitchFamily="34" charset="0"/>
              </a:rPr>
              <a:t>Then you'll plan which data sources can be used to measure that you're achieving the benefits, and estimate the timeframes needed to document the gains.</a:t>
            </a:r>
            <a:endParaRPr lang="en-GB" sz="1200" b="0" dirty="0">
              <a:solidFill>
                <a:schemeClr val="bg1"/>
              </a:solidFill>
              <a:effectLst/>
            </a:endParaRPr>
          </a:p>
        </p:txBody>
      </p:sp>
      <p:sp>
        <p:nvSpPr>
          <p:cNvPr id="12" name="Google Shape;114;p11">
            <a:extLst>
              <a:ext uri="{FF2B5EF4-FFF2-40B4-BE49-F238E27FC236}">
                <a16:creationId xmlns:a16="http://schemas.microsoft.com/office/drawing/2014/main" id="{A92C4F77-B021-38DB-2C3D-7F2A7D307773}"/>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4" name="Picture 13">
            <a:extLst>
              <a:ext uri="{FF2B5EF4-FFF2-40B4-BE49-F238E27FC236}">
                <a16:creationId xmlns:a16="http://schemas.microsoft.com/office/drawing/2014/main" id="{8B5F1508-ACCB-BE08-E9C6-41A28684C214}"/>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5" name="Picture 4">
            <a:extLst>
              <a:ext uri="{FF2B5EF4-FFF2-40B4-BE49-F238E27FC236}">
                <a16:creationId xmlns:a16="http://schemas.microsoft.com/office/drawing/2014/main" id="{FA1BCAF2-66FE-5D7F-8CF8-50205E1818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0303" y="403266"/>
            <a:ext cx="638397" cy="451321"/>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3;p5">
            <a:extLst>
              <a:ext uri="{FF2B5EF4-FFF2-40B4-BE49-F238E27FC236}">
                <a16:creationId xmlns:a16="http://schemas.microsoft.com/office/drawing/2014/main" id="{9C6E20A8-0216-CC1B-87C4-4B4CC5B4B86D}"/>
              </a:ext>
            </a:extLst>
          </p:cNvPr>
          <p:cNvSpPr txBox="1"/>
          <p:nvPr userDrawn="1"/>
        </p:nvSpPr>
        <p:spPr>
          <a:xfrm>
            <a:off x="4800600" y="2202450"/>
            <a:ext cx="40005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Describe the challenge you are addressing: </a:t>
            </a:r>
          </a:p>
        </p:txBody>
      </p:sp>
    </p:spTree>
    <p:extLst>
      <p:ext uri="{BB962C8B-B14F-4D97-AF65-F5344CB8AC3E}">
        <p14:creationId xmlns:p14="http://schemas.microsoft.com/office/powerpoint/2010/main" val="6079413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vinstplanlegging 1">
    <p:spTree>
      <p:nvGrpSpPr>
        <p:cNvPr id="1" name=""/>
        <p:cNvGrpSpPr/>
        <p:nvPr/>
      </p:nvGrpSpPr>
      <p:grpSpPr>
        <a:xfrm>
          <a:off x="0" y="0"/>
          <a:ext cx="0" cy="0"/>
          <a:chOff x="0" y="0"/>
          <a:chExt cx="0" cy="0"/>
        </a:xfrm>
      </p:grpSpPr>
      <p:sp>
        <p:nvSpPr>
          <p:cNvPr id="14" name="Google Shape;117;p12">
            <a:extLst>
              <a:ext uri="{FF2B5EF4-FFF2-40B4-BE49-F238E27FC236}">
                <a16:creationId xmlns:a16="http://schemas.microsoft.com/office/drawing/2014/main" id="{AE55F5CB-CC71-6C9F-3C4B-2F9EDDCE54A7}"/>
              </a:ext>
            </a:extLst>
          </p:cNvPr>
          <p:cNvSpPr txBox="1"/>
          <p:nvPr userDrawn="1"/>
        </p:nvSpPr>
        <p:spPr>
          <a:xfrm>
            <a:off x="344650" y="575200"/>
            <a:ext cx="845645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Describe the immediate and core benefits of your solution</a:t>
            </a:r>
            <a:endParaRPr sz="2000" b="1" kern="0" dirty="0">
              <a:solidFill>
                <a:srgbClr val="000000"/>
              </a:solidFill>
              <a:latin typeface="Arial"/>
              <a:cs typeface="Arial"/>
              <a:sym typeface="Arial"/>
            </a:endParaRPr>
          </a:p>
        </p:txBody>
      </p:sp>
      <p:sp>
        <p:nvSpPr>
          <p:cNvPr id="15" name="Google Shape;118;p12">
            <a:extLst>
              <a:ext uri="{FF2B5EF4-FFF2-40B4-BE49-F238E27FC236}">
                <a16:creationId xmlns:a16="http://schemas.microsoft.com/office/drawing/2014/main" id="{DA08A500-8DAD-E54A-AD0E-CD2BD3D583A4}"/>
              </a:ext>
            </a:extLst>
          </p:cNvPr>
          <p:cNvSpPr txBox="1"/>
          <p:nvPr userDrawn="1"/>
        </p:nvSpPr>
        <p:spPr>
          <a:xfrm>
            <a:off x="340750" y="34125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User</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16" name="Google Shape;119;p12">
            <a:extLst>
              <a:ext uri="{FF2B5EF4-FFF2-40B4-BE49-F238E27FC236}">
                <a16:creationId xmlns:a16="http://schemas.microsoft.com/office/drawing/2014/main" id="{77CE9516-57A4-FC31-C29B-44AD5F6351AA}"/>
              </a:ext>
            </a:extLst>
          </p:cNvPr>
          <p:cNvSpPr txBox="1"/>
          <p:nvPr userDrawn="1"/>
        </p:nvSpPr>
        <p:spPr>
          <a:xfrm>
            <a:off x="2474929" y="34125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Clinical</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17" name="Google Shape;120;p12">
            <a:extLst>
              <a:ext uri="{FF2B5EF4-FFF2-40B4-BE49-F238E27FC236}">
                <a16:creationId xmlns:a16="http://schemas.microsoft.com/office/drawing/2014/main" id="{1AA377E8-3E46-199A-15E9-66CDAC0FDC80}"/>
              </a:ext>
            </a:extLst>
          </p:cNvPr>
          <p:cNvSpPr txBox="1"/>
          <p:nvPr userDrawn="1"/>
        </p:nvSpPr>
        <p:spPr>
          <a:xfrm>
            <a:off x="6746400" y="34125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999999"/>
                </a:solidFill>
                <a:latin typeface="Arial"/>
                <a:cs typeface="Arial"/>
                <a:sym typeface="Arial"/>
              </a:rPr>
              <a:t>Economic</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18" name="Google Shape;121;p12">
            <a:extLst>
              <a:ext uri="{FF2B5EF4-FFF2-40B4-BE49-F238E27FC236}">
                <a16:creationId xmlns:a16="http://schemas.microsoft.com/office/drawing/2014/main" id="{CF53A010-0380-D89A-C2DF-904DF825C839}"/>
              </a:ext>
            </a:extLst>
          </p:cNvPr>
          <p:cNvSpPr txBox="1"/>
          <p:nvPr userDrawn="1"/>
        </p:nvSpPr>
        <p:spPr>
          <a:xfrm>
            <a:off x="4610683" y="34125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999999"/>
                </a:solidFill>
                <a:latin typeface="Arial"/>
                <a:cs typeface="Arial"/>
                <a:sym typeface="Arial"/>
              </a:rPr>
              <a:t>Organisation</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19" name="Google Shape;122;p12">
            <a:extLst>
              <a:ext uri="{FF2B5EF4-FFF2-40B4-BE49-F238E27FC236}">
                <a16:creationId xmlns:a16="http://schemas.microsoft.com/office/drawing/2014/main" id="{7EE31757-6EB7-B7C3-6CFC-F8E437C821BF}"/>
              </a:ext>
            </a:extLst>
          </p:cNvPr>
          <p:cNvSpPr txBox="1"/>
          <p:nvPr userDrawn="1"/>
        </p:nvSpPr>
        <p:spPr>
          <a:xfrm>
            <a:off x="340750"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User</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20" name="Google Shape;123;p12">
            <a:extLst>
              <a:ext uri="{FF2B5EF4-FFF2-40B4-BE49-F238E27FC236}">
                <a16:creationId xmlns:a16="http://schemas.microsoft.com/office/drawing/2014/main" id="{54B90233-E16B-883A-E209-CE6BB29D2C6B}"/>
              </a:ext>
            </a:extLst>
          </p:cNvPr>
          <p:cNvSpPr txBox="1"/>
          <p:nvPr userDrawn="1"/>
        </p:nvSpPr>
        <p:spPr>
          <a:xfrm>
            <a:off x="2474929"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999999"/>
                </a:solidFill>
                <a:latin typeface="Arial"/>
                <a:cs typeface="Arial"/>
                <a:sym typeface="Arial"/>
              </a:rPr>
              <a:t>Clinical</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21" name="Google Shape;124;p12">
            <a:extLst>
              <a:ext uri="{FF2B5EF4-FFF2-40B4-BE49-F238E27FC236}">
                <a16:creationId xmlns:a16="http://schemas.microsoft.com/office/drawing/2014/main" id="{0DB5D550-E2BF-888D-6F87-BB105751DCAD}"/>
              </a:ext>
            </a:extLst>
          </p:cNvPr>
          <p:cNvSpPr txBox="1"/>
          <p:nvPr userDrawn="1"/>
        </p:nvSpPr>
        <p:spPr>
          <a:xfrm>
            <a:off x="6746400"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999999"/>
                </a:solidFill>
                <a:latin typeface="Arial"/>
                <a:cs typeface="Arial"/>
                <a:sym typeface="Arial"/>
              </a:rPr>
              <a:t>Economic</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22" name="Google Shape;125;p12">
            <a:extLst>
              <a:ext uri="{FF2B5EF4-FFF2-40B4-BE49-F238E27FC236}">
                <a16:creationId xmlns:a16="http://schemas.microsoft.com/office/drawing/2014/main" id="{F20F9693-65C9-CC51-8D29-7B1F1E690A42}"/>
              </a:ext>
            </a:extLst>
          </p:cNvPr>
          <p:cNvSpPr txBox="1"/>
          <p:nvPr userDrawn="1"/>
        </p:nvSpPr>
        <p:spPr>
          <a:xfrm>
            <a:off x="4610683"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999999"/>
                </a:solidFill>
                <a:latin typeface="Arial"/>
                <a:cs typeface="Arial"/>
                <a:sym typeface="Arial"/>
              </a:rPr>
              <a:t>Organisation</a:t>
            </a:r>
            <a:br>
              <a:rPr lang="en-GB" sz="1000" b="1" kern="0" dirty="0">
                <a:solidFill>
                  <a:srgbClr val="999999"/>
                </a:solidFill>
                <a:latin typeface="Arial"/>
                <a:cs typeface="Arial"/>
                <a:sym typeface="Arial"/>
              </a:rPr>
            </a:br>
            <a:endParaRPr sz="800" b="1" i="1" kern="0" dirty="0">
              <a:solidFill>
                <a:srgbClr val="999999"/>
              </a:solidFill>
              <a:latin typeface="Arial"/>
              <a:cs typeface="Arial"/>
              <a:sym typeface="Arial"/>
            </a:endParaRPr>
          </a:p>
        </p:txBody>
      </p:sp>
      <p:sp>
        <p:nvSpPr>
          <p:cNvPr id="23" name="Google Shape;126;p12">
            <a:extLst>
              <a:ext uri="{FF2B5EF4-FFF2-40B4-BE49-F238E27FC236}">
                <a16:creationId xmlns:a16="http://schemas.microsoft.com/office/drawing/2014/main" id="{1A2A7AD5-B4C8-9BFB-286E-8857A46D96FD}"/>
              </a:ext>
            </a:extLst>
          </p:cNvPr>
          <p:cNvSpPr txBox="1"/>
          <p:nvPr userDrawn="1"/>
        </p:nvSpPr>
        <p:spPr>
          <a:xfrm>
            <a:off x="342900" y="1173350"/>
            <a:ext cx="8458200" cy="296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Immediate benefits </a:t>
            </a:r>
            <a:r>
              <a:rPr lang="en-GB" sz="1200" b="0" kern="0" dirty="0">
                <a:solidFill>
                  <a:srgbClr val="000000"/>
                </a:solidFill>
                <a:latin typeface="Arial"/>
                <a:cs typeface="Arial"/>
                <a:sym typeface="Arial"/>
              </a:rPr>
              <a:t>are easy to achieve and quick to measure</a:t>
            </a:r>
            <a:r>
              <a:rPr lang="en-GB" sz="1200" kern="0" dirty="0">
                <a:solidFill>
                  <a:srgbClr val="000000"/>
                </a:solidFill>
                <a:latin typeface="Arial"/>
                <a:cs typeface="Arial"/>
                <a:sym typeface="Arial"/>
              </a:rPr>
              <a:t>. </a:t>
            </a:r>
            <a:endParaRPr sz="1200" b="1" kern="0" dirty="0">
              <a:solidFill>
                <a:srgbClr val="000000"/>
              </a:solidFill>
              <a:latin typeface="Arial"/>
              <a:cs typeface="Arial"/>
              <a:sym typeface="Arial"/>
            </a:endParaRPr>
          </a:p>
        </p:txBody>
      </p:sp>
      <p:sp>
        <p:nvSpPr>
          <p:cNvPr id="24" name="Google Shape;127;p12">
            <a:extLst>
              <a:ext uri="{FF2B5EF4-FFF2-40B4-BE49-F238E27FC236}">
                <a16:creationId xmlns:a16="http://schemas.microsoft.com/office/drawing/2014/main" id="{03C2582B-E092-7D38-4FAC-5DF18380FED4}"/>
              </a:ext>
            </a:extLst>
          </p:cNvPr>
          <p:cNvSpPr txBox="1"/>
          <p:nvPr userDrawn="1"/>
        </p:nvSpPr>
        <p:spPr>
          <a:xfrm>
            <a:off x="342900" y="3050150"/>
            <a:ext cx="8458200" cy="296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Core benefits</a:t>
            </a:r>
            <a:r>
              <a:rPr lang="en-GB" sz="1200" b="0" kern="0" dirty="0">
                <a:solidFill>
                  <a:srgbClr val="000000"/>
                </a:solidFill>
                <a:latin typeface="Arial"/>
                <a:cs typeface="Arial"/>
                <a:sym typeface="Arial"/>
              </a:rPr>
              <a:t> are the most important effects of the innovation.</a:t>
            </a:r>
            <a:endParaRPr sz="1200" b="0" kern="0" dirty="0">
              <a:solidFill>
                <a:srgbClr val="000000"/>
              </a:solidFill>
              <a:latin typeface="Arial"/>
              <a:cs typeface="Arial"/>
              <a:sym typeface="Arial"/>
            </a:endParaRPr>
          </a:p>
        </p:txBody>
      </p:sp>
      <p:sp>
        <p:nvSpPr>
          <p:cNvPr id="25" name="Google Shape;128;p12">
            <a:extLst>
              <a:ext uri="{FF2B5EF4-FFF2-40B4-BE49-F238E27FC236}">
                <a16:creationId xmlns:a16="http://schemas.microsoft.com/office/drawing/2014/main" id="{39DD63B0-E197-69CB-0721-965607CB5FDB}"/>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Benefit planning</a:t>
            </a:r>
          </a:p>
        </p:txBody>
      </p:sp>
    </p:spTree>
    <p:extLst>
      <p:ext uri="{BB962C8B-B14F-4D97-AF65-F5344CB8AC3E}">
        <p14:creationId xmlns:p14="http://schemas.microsoft.com/office/powerpoint/2010/main" val="38764701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vinstplanlegging 2">
    <p:spTree>
      <p:nvGrpSpPr>
        <p:cNvPr id="1" name=""/>
        <p:cNvGrpSpPr/>
        <p:nvPr/>
      </p:nvGrpSpPr>
      <p:grpSpPr>
        <a:xfrm>
          <a:off x="0" y="0"/>
          <a:ext cx="0" cy="0"/>
          <a:chOff x="0" y="0"/>
          <a:chExt cx="0" cy="0"/>
        </a:xfrm>
      </p:grpSpPr>
      <p:sp>
        <p:nvSpPr>
          <p:cNvPr id="14" name="Google Shape;130;p13">
            <a:extLst>
              <a:ext uri="{FF2B5EF4-FFF2-40B4-BE49-F238E27FC236}">
                <a16:creationId xmlns:a16="http://schemas.microsoft.com/office/drawing/2014/main" id="{8C084267-0323-AF59-47BA-907F8F551BF4}"/>
              </a:ext>
            </a:extLst>
          </p:cNvPr>
          <p:cNvSpPr txBox="1"/>
          <p:nvPr userDrawn="1"/>
        </p:nvSpPr>
        <p:spPr>
          <a:xfrm>
            <a:off x="344650" y="575200"/>
            <a:ext cx="60099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Select two benefits and plan data collection</a:t>
            </a:r>
            <a:endParaRPr sz="2000" b="1" kern="0" dirty="0">
              <a:solidFill>
                <a:srgbClr val="000000"/>
              </a:solidFill>
              <a:latin typeface="Arial"/>
              <a:cs typeface="Arial"/>
              <a:sym typeface="Arial"/>
            </a:endParaRPr>
          </a:p>
        </p:txBody>
      </p:sp>
      <p:sp>
        <p:nvSpPr>
          <p:cNvPr id="15" name="Google Shape;131;p13">
            <a:extLst>
              <a:ext uri="{FF2B5EF4-FFF2-40B4-BE49-F238E27FC236}">
                <a16:creationId xmlns:a16="http://schemas.microsoft.com/office/drawing/2014/main" id="{1CC80324-AABA-D19F-11F9-F914190DEDD1}"/>
              </a:ext>
            </a:extLst>
          </p:cNvPr>
          <p:cNvSpPr txBox="1"/>
          <p:nvPr userDrawn="1"/>
        </p:nvSpPr>
        <p:spPr>
          <a:xfrm>
            <a:off x="340750" y="3412800"/>
            <a:ext cx="2054700" cy="1388100"/>
          </a:xfrm>
          <a:prstGeom prst="rect">
            <a:avLst/>
          </a:prstGeom>
          <a:solidFill>
            <a:srgbClr val="C7E6DF"/>
          </a:solid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Chosen immediate benefit</a:t>
            </a:r>
            <a:endParaRPr sz="1000" b="1" kern="0" dirty="0">
              <a:solidFill>
                <a:srgbClr val="000000"/>
              </a:solidFill>
              <a:latin typeface="Arial"/>
              <a:cs typeface="Arial"/>
              <a:sym typeface="Arial"/>
            </a:endParaRPr>
          </a:p>
        </p:txBody>
      </p:sp>
      <p:sp>
        <p:nvSpPr>
          <p:cNvPr id="16" name="Google Shape;132;p13">
            <a:extLst>
              <a:ext uri="{FF2B5EF4-FFF2-40B4-BE49-F238E27FC236}">
                <a16:creationId xmlns:a16="http://schemas.microsoft.com/office/drawing/2014/main" id="{F6AC10A7-F11B-9895-D935-0A9185DD5FC2}"/>
              </a:ext>
            </a:extLst>
          </p:cNvPr>
          <p:cNvSpPr txBox="1"/>
          <p:nvPr userDrawn="1"/>
        </p:nvSpPr>
        <p:spPr>
          <a:xfrm>
            <a:off x="2474929" y="34128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How to measure? </a:t>
            </a:r>
            <a:br>
              <a:rPr lang="en-GB" sz="1000" b="1" kern="0" dirty="0">
                <a:solidFill>
                  <a:srgbClr val="000000"/>
                </a:solidFill>
                <a:latin typeface="Arial"/>
                <a:cs typeface="Arial"/>
                <a:sym typeface="Arial"/>
              </a:rPr>
            </a:br>
            <a:endParaRPr sz="800" i="1" kern="0" dirty="0">
              <a:solidFill>
                <a:srgbClr val="000000"/>
              </a:solidFill>
              <a:latin typeface="Arial"/>
              <a:cs typeface="Arial"/>
              <a:sym typeface="Arial"/>
            </a:endParaRPr>
          </a:p>
        </p:txBody>
      </p:sp>
      <p:sp>
        <p:nvSpPr>
          <p:cNvPr id="17" name="Google Shape;133;p13">
            <a:extLst>
              <a:ext uri="{FF2B5EF4-FFF2-40B4-BE49-F238E27FC236}">
                <a16:creationId xmlns:a16="http://schemas.microsoft.com/office/drawing/2014/main" id="{B96B61D1-CBB6-238A-A479-CD36FC4D44B1}"/>
              </a:ext>
            </a:extLst>
          </p:cNvPr>
          <p:cNvSpPr txBox="1"/>
          <p:nvPr userDrawn="1"/>
        </p:nvSpPr>
        <p:spPr>
          <a:xfrm>
            <a:off x="6746400" y="34128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When will data be available? </a:t>
            </a:r>
          </a:p>
        </p:txBody>
      </p:sp>
      <p:sp>
        <p:nvSpPr>
          <p:cNvPr id="18" name="Google Shape;134;p13">
            <a:extLst>
              <a:ext uri="{FF2B5EF4-FFF2-40B4-BE49-F238E27FC236}">
                <a16:creationId xmlns:a16="http://schemas.microsoft.com/office/drawing/2014/main" id="{4EFF5658-979D-89CC-38B2-C0582A7FAF1C}"/>
              </a:ext>
            </a:extLst>
          </p:cNvPr>
          <p:cNvSpPr txBox="1"/>
          <p:nvPr userDrawn="1"/>
        </p:nvSpPr>
        <p:spPr>
          <a:xfrm>
            <a:off x="4610683" y="34128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Data to collect?</a:t>
            </a:r>
          </a:p>
        </p:txBody>
      </p:sp>
      <p:sp>
        <p:nvSpPr>
          <p:cNvPr id="19" name="Google Shape;135;p13">
            <a:extLst>
              <a:ext uri="{FF2B5EF4-FFF2-40B4-BE49-F238E27FC236}">
                <a16:creationId xmlns:a16="http://schemas.microsoft.com/office/drawing/2014/main" id="{8924E201-C0D1-7EB4-51EF-41BBA5D20317}"/>
              </a:ext>
            </a:extLst>
          </p:cNvPr>
          <p:cNvSpPr txBox="1"/>
          <p:nvPr userDrawn="1"/>
        </p:nvSpPr>
        <p:spPr>
          <a:xfrm>
            <a:off x="340750" y="1535700"/>
            <a:ext cx="2054700" cy="1388100"/>
          </a:xfrm>
          <a:prstGeom prst="rect">
            <a:avLst/>
          </a:prstGeom>
          <a:solidFill>
            <a:srgbClr val="C7E6DF"/>
          </a:solid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Chosen immediate benefit</a:t>
            </a:r>
            <a:endParaRPr sz="1000" b="1" kern="0" dirty="0">
              <a:solidFill>
                <a:srgbClr val="000000"/>
              </a:solidFill>
              <a:latin typeface="Arial"/>
              <a:cs typeface="Arial"/>
              <a:sym typeface="Arial"/>
            </a:endParaRPr>
          </a:p>
        </p:txBody>
      </p:sp>
      <p:sp>
        <p:nvSpPr>
          <p:cNvPr id="20" name="Google Shape;136;p13">
            <a:extLst>
              <a:ext uri="{FF2B5EF4-FFF2-40B4-BE49-F238E27FC236}">
                <a16:creationId xmlns:a16="http://schemas.microsoft.com/office/drawing/2014/main" id="{551A5F29-8841-C31D-DC04-D2DF010900B2}"/>
              </a:ext>
            </a:extLst>
          </p:cNvPr>
          <p:cNvSpPr txBox="1"/>
          <p:nvPr userDrawn="1"/>
        </p:nvSpPr>
        <p:spPr>
          <a:xfrm>
            <a:off x="2474929"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How to measure? </a:t>
            </a:r>
            <a:endParaRPr sz="1000" b="1" i="1" kern="0" dirty="0">
              <a:solidFill>
                <a:srgbClr val="000000"/>
              </a:solidFill>
              <a:latin typeface="Arial"/>
              <a:cs typeface="Arial"/>
              <a:sym typeface="Arial"/>
            </a:endParaRPr>
          </a:p>
          <a:p>
            <a:pPr defTabSz="914400">
              <a:lnSpc>
                <a:spcPct val="115000"/>
              </a:lnSpc>
              <a:buClr>
                <a:srgbClr val="000000"/>
              </a:buClr>
              <a:buFont typeface="Arial"/>
              <a:buNone/>
            </a:pPr>
            <a:br>
              <a:rPr lang="en-GB" sz="1000" b="1" kern="0" dirty="0">
                <a:solidFill>
                  <a:srgbClr val="000000"/>
                </a:solidFill>
                <a:latin typeface="Arial"/>
                <a:cs typeface="Arial"/>
                <a:sym typeface="Arial"/>
              </a:rPr>
            </a:br>
            <a:endParaRPr sz="1000" i="1" kern="0" dirty="0">
              <a:solidFill>
                <a:srgbClr val="000000"/>
              </a:solidFill>
              <a:latin typeface="Arial"/>
              <a:cs typeface="Arial"/>
              <a:sym typeface="Arial"/>
            </a:endParaRPr>
          </a:p>
        </p:txBody>
      </p:sp>
      <p:sp>
        <p:nvSpPr>
          <p:cNvPr id="21" name="Google Shape;137;p13">
            <a:extLst>
              <a:ext uri="{FF2B5EF4-FFF2-40B4-BE49-F238E27FC236}">
                <a16:creationId xmlns:a16="http://schemas.microsoft.com/office/drawing/2014/main" id="{BCB3CA72-9DCD-CF71-D2A9-12FD8BD95D25}"/>
              </a:ext>
            </a:extLst>
          </p:cNvPr>
          <p:cNvSpPr txBox="1"/>
          <p:nvPr userDrawn="1"/>
        </p:nvSpPr>
        <p:spPr>
          <a:xfrm>
            <a:off x="6746400"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When will data be available? </a:t>
            </a:r>
            <a:endParaRPr sz="1000" b="1" kern="0" dirty="0">
              <a:solidFill>
                <a:srgbClr val="000000"/>
              </a:solidFill>
              <a:latin typeface="Arial"/>
              <a:cs typeface="Arial"/>
              <a:sym typeface="Arial"/>
            </a:endParaRPr>
          </a:p>
        </p:txBody>
      </p:sp>
      <p:sp>
        <p:nvSpPr>
          <p:cNvPr id="22" name="Google Shape;138;p13">
            <a:extLst>
              <a:ext uri="{FF2B5EF4-FFF2-40B4-BE49-F238E27FC236}">
                <a16:creationId xmlns:a16="http://schemas.microsoft.com/office/drawing/2014/main" id="{BF540E69-DD82-7216-CB4E-FBC54F7E2847}"/>
              </a:ext>
            </a:extLst>
          </p:cNvPr>
          <p:cNvSpPr txBox="1"/>
          <p:nvPr userDrawn="1"/>
        </p:nvSpPr>
        <p:spPr>
          <a:xfrm>
            <a:off x="4610683" y="1535700"/>
            <a:ext cx="2054700" cy="13881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Data to collect?</a:t>
            </a:r>
            <a:endParaRPr sz="1000" b="1" kern="0" dirty="0">
              <a:solidFill>
                <a:srgbClr val="000000"/>
              </a:solidFill>
              <a:latin typeface="Arial"/>
              <a:cs typeface="Arial"/>
              <a:sym typeface="Arial"/>
            </a:endParaRPr>
          </a:p>
        </p:txBody>
      </p:sp>
      <p:sp>
        <p:nvSpPr>
          <p:cNvPr id="23" name="Google Shape;139;p13">
            <a:extLst>
              <a:ext uri="{FF2B5EF4-FFF2-40B4-BE49-F238E27FC236}">
                <a16:creationId xmlns:a16="http://schemas.microsoft.com/office/drawing/2014/main" id="{CCB2DCF0-72BC-76CF-B571-5DAFA50D3CF3}"/>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Benefit planning</a:t>
            </a:r>
          </a:p>
        </p:txBody>
      </p:sp>
      <p:sp>
        <p:nvSpPr>
          <p:cNvPr id="24" name="Google Shape;140;p13">
            <a:extLst>
              <a:ext uri="{FF2B5EF4-FFF2-40B4-BE49-F238E27FC236}">
                <a16:creationId xmlns:a16="http://schemas.microsoft.com/office/drawing/2014/main" id="{03515D44-2216-350E-FAE3-345B09E126ED}"/>
              </a:ext>
            </a:extLst>
          </p:cNvPr>
          <p:cNvSpPr txBox="1"/>
          <p:nvPr userDrawn="1"/>
        </p:nvSpPr>
        <p:spPr>
          <a:xfrm>
            <a:off x="340750" y="1173350"/>
            <a:ext cx="8458200" cy="296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Immediate benefit</a:t>
            </a:r>
            <a:endParaRPr sz="1200" b="1" kern="0" dirty="0">
              <a:solidFill>
                <a:srgbClr val="000000"/>
              </a:solidFill>
              <a:latin typeface="Arial"/>
              <a:cs typeface="Arial"/>
              <a:sym typeface="Arial"/>
            </a:endParaRPr>
          </a:p>
        </p:txBody>
      </p:sp>
      <p:sp>
        <p:nvSpPr>
          <p:cNvPr id="25" name="Google Shape;141;p13">
            <a:extLst>
              <a:ext uri="{FF2B5EF4-FFF2-40B4-BE49-F238E27FC236}">
                <a16:creationId xmlns:a16="http://schemas.microsoft.com/office/drawing/2014/main" id="{7018E051-95C2-1259-3E52-C00EF4FA3CA0}"/>
              </a:ext>
            </a:extLst>
          </p:cNvPr>
          <p:cNvSpPr txBox="1"/>
          <p:nvPr userDrawn="1"/>
        </p:nvSpPr>
        <p:spPr>
          <a:xfrm>
            <a:off x="340750" y="3050150"/>
            <a:ext cx="8458200" cy="296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Core benefit</a:t>
            </a:r>
            <a:endParaRPr sz="1200" b="1" kern="0" dirty="0">
              <a:solidFill>
                <a:srgbClr val="000000"/>
              </a:solidFill>
              <a:latin typeface="Arial"/>
              <a:cs typeface="Arial"/>
              <a:sym typeface="Arial"/>
            </a:endParaRPr>
          </a:p>
        </p:txBody>
      </p:sp>
    </p:spTree>
    <p:extLst>
      <p:ext uri="{BB962C8B-B14F-4D97-AF65-F5344CB8AC3E}">
        <p14:creationId xmlns:p14="http://schemas.microsoft.com/office/powerpoint/2010/main" val="85248434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4" name="Picture 3" descr="A diagram of a company&#10;&#10;Description automatically generated with medium confidence">
            <a:extLst>
              <a:ext uri="{FF2B5EF4-FFF2-40B4-BE49-F238E27FC236}">
                <a16:creationId xmlns:a16="http://schemas.microsoft.com/office/drawing/2014/main" id="{8DE68384-33E5-D2D4-F7CE-1068DB4D04EB}"/>
              </a:ext>
            </a:extLst>
          </p:cNvPr>
          <p:cNvPicPr>
            <a:picLocks noChangeAspect="1"/>
          </p:cNvPicPr>
          <p:nvPr userDrawn="1"/>
        </p:nvPicPr>
        <p:blipFill>
          <a:blip r:embed="rId2"/>
          <a:stretch>
            <a:fillRect/>
          </a:stretch>
        </p:blipFill>
        <p:spPr>
          <a:xfrm>
            <a:off x="5499099" y="2088653"/>
            <a:ext cx="2794749" cy="2848208"/>
          </a:xfrm>
          <a:prstGeom prst="rect">
            <a:avLst/>
          </a:prstGeom>
        </p:spPr>
      </p:pic>
      <p:pic>
        <p:nvPicPr>
          <p:cNvPr id="10" name="Picture 9">
            <a:extLst>
              <a:ext uri="{FF2B5EF4-FFF2-40B4-BE49-F238E27FC236}">
                <a16:creationId xmlns:a16="http://schemas.microsoft.com/office/drawing/2014/main" id="{B04691F3-1E40-A496-D130-D7010BD61184}"/>
              </a:ext>
            </a:extLst>
          </p:cNvPr>
          <p:cNvPicPr>
            <a:picLocks noChangeAspect="1"/>
          </p:cNvPicPr>
          <p:nvPr userDrawn="1"/>
        </p:nvPicPr>
        <p:blipFill>
          <a:blip r:embed="rId3"/>
          <a:stretch>
            <a:fillRect/>
          </a:stretch>
        </p:blipFill>
        <p:spPr>
          <a:xfrm>
            <a:off x="8124535" y="342901"/>
            <a:ext cx="676565" cy="369298"/>
          </a:xfrm>
          <a:prstGeom prst="rect">
            <a:avLst/>
          </a:prstGeom>
        </p:spPr>
      </p:pic>
      <p:sp>
        <p:nvSpPr>
          <p:cNvPr id="12" name="Google Shape;8;p2">
            <a:extLst>
              <a:ext uri="{FF2B5EF4-FFF2-40B4-BE49-F238E27FC236}">
                <a16:creationId xmlns:a16="http://schemas.microsoft.com/office/drawing/2014/main" id="{082D10E9-CE76-516C-BF75-5B9D1C5E05BF}"/>
              </a:ext>
            </a:extLst>
          </p:cNvPr>
          <p:cNvSpPr txBox="1"/>
          <p:nvPr userDrawn="1"/>
        </p:nvSpPr>
        <p:spPr>
          <a:xfrm>
            <a:off x="342900" y="342900"/>
            <a:ext cx="4000500" cy="738633"/>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07001A"/>
                </a:solidFill>
                <a:latin typeface="Arial"/>
                <a:cs typeface="Arial"/>
                <a:sym typeface="Arial"/>
              </a:rPr>
              <a:t>Contents</a:t>
            </a:r>
            <a:endParaRPr sz="3600" b="1" kern="0" dirty="0">
              <a:solidFill>
                <a:srgbClr val="07001A"/>
              </a:solidFill>
              <a:latin typeface="Arial"/>
              <a:cs typeface="Arial"/>
              <a:sym typeface="Arial"/>
            </a:endParaRPr>
          </a:p>
        </p:txBody>
      </p:sp>
      <p:sp>
        <p:nvSpPr>
          <p:cNvPr id="21" name="Google Shape;9;p2">
            <a:extLst>
              <a:ext uri="{FF2B5EF4-FFF2-40B4-BE49-F238E27FC236}">
                <a16:creationId xmlns:a16="http://schemas.microsoft.com/office/drawing/2014/main" id="{B1A3B1E8-B34A-439B-A72F-2B62DC514BCD}"/>
              </a:ext>
            </a:extLst>
          </p:cNvPr>
          <p:cNvSpPr txBox="1"/>
          <p:nvPr userDrawn="1"/>
        </p:nvSpPr>
        <p:spPr>
          <a:xfrm>
            <a:off x="349051" y="2233775"/>
            <a:ext cx="1986826"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chemeClr val="tx1"/>
                </a:solidFill>
                <a:latin typeface="Arial"/>
                <a:ea typeface="+mn-ea"/>
                <a:cs typeface="Arial"/>
              </a:rPr>
              <a:t>Part</a:t>
            </a:r>
            <a:endParaRPr sz="1200" b="1" kern="0" dirty="0">
              <a:solidFill>
                <a:schemeClr val="tx1"/>
              </a:solidFill>
              <a:latin typeface="Arial"/>
              <a:cs typeface="Arial"/>
              <a:sym typeface="Arial"/>
            </a:endParaRPr>
          </a:p>
        </p:txBody>
      </p:sp>
      <p:sp>
        <p:nvSpPr>
          <p:cNvPr id="22" name="Google Shape;9;p2">
            <a:extLst>
              <a:ext uri="{FF2B5EF4-FFF2-40B4-BE49-F238E27FC236}">
                <a16:creationId xmlns:a16="http://schemas.microsoft.com/office/drawing/2014/main" id="{2A01E5C2-B6A1-7C89-FB30-250011E0D44B}"/>
              </a:ext>
            </a:extLst>
          </p:cNvPr>
          <p:cNvSpPr txBox="1"/>
          <p:nvPr userDrawn="1"/>
        </p:nvSpPr>
        <p:spPr>
          <a:xfrm>
            <a:off x="349051" y="2522717"/>
            <a:ext cx="2508463"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rgbClr val="1E4D8E"/>
                </a:solidFill>
                <a:latin typeface="Arial"/>
                <a:ea typeface="+mn-ea"/>
                <a:cs typeface="Arial"/>
              </a:rPr>
              <a:t>A solid foundation</a:t>
            </a:r>
            <a:endParaRPr sz="1200" b="1" kern="0" dirty="0">
              <a:solidFill>
                <a:srgbClr val="1E4D8E"/>
              </a:solidFill>
              <a:latin typeface="Arial"/>
              <a:cs typeface="Arial"/>
              <a:sym typeface="Arial"/>
            </a:endParaRPr>
          </a:p>
        </p:txBody>
      </p:sp>
      <p:sp>
        <p:nvSpPr>
          <p:cNvPr id="23" name="Google Shape;9;p2">
            <a:extLst>
              <a:ext uri="{FF2B5EF4-FFF2-40B4-BE49-F238E27FC236}">
                <a16:creationId xmlns:a16="http://schemas.microsoft.com/office/drawing/2014/main" id="{6F876C7C-75D4-851A-1CBE-8BE372DDE59B}"/>
              </a:ext>
            </a:extLst>
          </p:cNvPr>
          <p:cNvSpPr txBox="1"/>
          <p:nvPr userDrawn="1"/>
        </p:nvSpPr>
        <p:spPr>
          <a:xfrm>
            <a:off x="349051" y="2720246"/>
            <a:ext cx="2508464" cy="338524"/>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i="1" kern="0" dirty="0">
                <a:solidFill>
                  <a:srgbClr val="1E4D8E"/>
                </a:solidFill>
                <a:latin typeface="Arial"/>
                <a:cs typeface="Arial"/>
                <a:sym typeface="Arial"/>
              </a:rPr>
              <a:t>To solve the right problem</a:t>
            </a:r>
          </a:p>
        </p:txBody>
      </p:sp>
      <p:sp>
        <p:nvSpPr>
          <p:cNvPr id="26" name="Google Shape;9;p2">
            <a:extLst>
              <a:ext uri="{FF2B5EF4-FFF2-40B4-BE49-F238E27FC236}">
                <a16:creationId xmlns:a16="http://schemas.microsoft.com/office/drawing/2014/main" id="{25D3CB07-F9EC-3D42-9D95-D2E758CD730D}"/>
              </a:ext>
            </a:extLst>
          </p:cNvPr>
          <p:cNvSpPr txBox="1"/>
          <p:nvPr userDrawn="1"/>
        </p:nvSpPr>
        <p:spPr>
          <a:xfrm>
            <a:off x="3688855" y="2233775"/>
            <a:ext cx="611795"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chemeClr val="tx1"/>
                </a:solidFill>
                <a:latin typeface="Arial"/>
                <a:ea typeface="+mn-ea"/>
                <a:cs typeface="Arial"/>
              </a:rPr>
              <a:t>Page</a:t>
            </a:r>
            <a:endParaRPr sz="1200" b="1" kern="0" dirty="0">
              <a:solidFill>
                <a:schemeClr val="tx1"/>
              </a:solidFill>
              <a:latin typeface="Arial"/>
              <a:cs typeface="Arial"/>
              <a:sym typeface="Arial"/>
            </a:endParaRPr>
          </a:p>
        </p:txBody>
      </p:sp>
      <p:sp>
        <p:nvSpPr>
          <p:cNvPr id="27" name="Google Shape;9;p2">
            <a:extLst>
              <a:ext uri="{FF2B5EF4-FFF2-40B4-BE49-F238E27FC236}">
                <a16:creationId xmlns:a16="http://schemas.microsoft.com/office/drawing/2014/main" id="{44878307-93BD-F6C2-14ED-9E6E160C643A}"/>
              </a:ext>
            </a:extLst>
          </p:cNvPr>
          <p:cNvSpPr txBox="1"/>
          <p:nvPr userDrawn="1"/>
        </p:nvSpPr>
        <p:spPr>
          <a:xfrm>
            <a:off x="3692302" y="2522717"/>
            <a:ext cx="602198"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200" b="0" kern="0" dirty="0">
                <a:solidFill>
                  <a:schemeClr val="tx1"/>
                </a:solidFill>
                <a:latin typeface="Arial"/>
                <a:ea typeface="+mn-ea"/>
                <a:cs typeface="Arial"/>
              </a:rPr>
              <a:t>03</a:t>
            </a:r>
            <a:endParaRPr sz="1200" b="0" kern="0" dirty="0">
              <a:solidFill>
                <a:schemeClr val="tx1"/>
              </a:solidFill>
              <a:latin typeface="Arial"/>
              <a:cs typeface="Arial"/>
              <a:sym typeface="Arial"/>
            </a:endParaRPr>
          </a:p>
        </p:txBody>
      </p:sp>
      <p:sp>
        <p:nvSpPr>
          <p:cNvPr id="28" name="Google Shape;9;p2">
            <a:extLst>
              <a:ext uri="{FF2B5EF4-FFF2-40B4-BE49-F238E27FC236}">
                <a16:creationId xmlns:a16="http://schemas.microsoft.com/office/drawing/2014/main" id="{D8388E0B-DF7D-C55D-13AB-670C67C1DD2E}"/>
              </a:ext>
            </a:extLst>
          </p:cNvPr>
          <p:cNvSpPr txBox="1"/>
          <p:nvPr userDrawn="1"/>
        </p:nvSpPr>
        <p:spPr>
          <a:xfrm>
            <a:off x="349051" y="3058770"/>
            <a:ext cx="2508463"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rgbClr val="1E8E71"/>
                </a:solidFill>
                <a:latin typeface="Arial"/>
                <a:ea typeface="+mn-ea"/>
                <a:cs typeface="Arial"/>
              </a:rPr>
              <a:t>A valuable solution</a:t>
            </a:r>
            <a:endParaRPr lang="en-GB" sz="1200" b="1" kern="0" dirty="0">
              <a:solidFill>
                <a:srgbClr val="1E8E71"/>
              </a:solidFill>
              <a:latin typeface="Arial"/>
              <a:cs typeface="Arial"/>
              <a:sym typeface="Arial"/>
            </a:endParaRPr>
          </a:p>
        </p:txBody>
      </p:sp>
      <p:sp>
        <p:nvSpPr>
          <p:cNvPr id="29" name="Google Shape;9;p2">
            <a:extLst>
              <a:ext uri="{FF2B5EF4-FFF2-40B4-BE49-F238E27FC236}">
                <a16:creationId xmlns:a16="http://schemas.microsoft.com/office/drawing/2014/main" id="{E864DB9E-C776-8E79-1D05-DA5A328E7624}"/>
              </a:ext>
            </a:extLst>
          </p:cNvPr>
          <p:cNvSpPr txBox="1"/>
          <p:nvPr userDrawn="1"/>
        </p:nvSpPr>
        <p:spPr>
          <a:xfrm>
            <a:off x="349050" y="3256299"/>
            <a:ext cx="3041849" cy="338524"/>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i="1" kern="0" dirty="0">
                <a:solidFill>
                  <a:srgbClr val="1E8E71"/>
                </a:solidFill>
                <a:latin typeface="Arial"/>
                <a:cs typeface="Arial"/>
                <a:sym typeface="Arial"/>
              </a:rPr>
              <a:t>To make the right choice from many opportunities</a:t>
            </a:r>
          </a:p>
        </p:txBody>
      </p:sp>
      <p:sp>
        <p:nvSpPr>
          <p:cNvPr id="30" name="Google Shape;9;p2">
            <a:extLst>
              <a:ext uri="{FF2B5EF4-FFF2-40B4-BE49-F238E27FC236}">
                <a16:creationId xmlns:a16="http://schemas.microsoft.com/office/drawing/2014/main" id="{E41259D5-3D41-F8D2-D943-FF27F8B9582A}"/>
              </a:ext>
            </a:extLst>
          </p:cNvPr>
          <p:cNvSpPr txBox="1"/>
          <p:nvPr userDrawn="1"/>
        </p:nvSpPr>
        <p:spPr>
          <a:xfrm>
            <a:off x="342900" y="3594823"/>
            <a:ext cx="2508463"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rgbClr val="CF5B8E"/>
                </a:solidFill>
                <a:latin typeface="Arial"/>
                <a:ea typeface="+mn-ea"/>
                <a:cs typeface="Arial"/>
              </a:rPr>
              <a:t>A shared roadmap</a:t>
            </a:r>
            <a:endParaRPr sz="1200" b="1" kern="0" dirty="0">
              <a:solidFill>
                <a:srgbClr val="CF5B8E"/>
              </a:solidFill>
              <a:latin typeface="Arial"/>
              <a:cs typeface="Arial"/>
              <a:sym typeface="Arial"/>
            </a:endParaRPr>
          </a:p>
        </p:txBody>
      </p:sp>
      <p:sp>
        <p:nvSpPr>
          <p:cNvPr id="31" name="Google Shape;9;p2">
            <a:extLst>
              <a:ext uri="{FF2B5EF4-FFF2-40B4-BE49-F238E27FC236}">
                <a16:creationId xmlns:a16="http://schemas.microsoft.com/office/drawing/2014/main" id="{0D476F45-0703-AB08-0FE8-E2A38E12710D}"/>
              </a:ext>
            </a:extLst>
          </p:cNvPr>
          <p:cNvSpPr txBox="1"/>
          <p:nvPr userDrawn="1"/>
        </p:nvSpPr>
        <p:spPr>
          <a:xfrm>
            <a:off x="342900" y="3792352"/>
            <a:ext cx="2508464" cy="338524"/>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i="1" kern="0" dirty="0">
                <a:solidFill>
                  <a:srgbClr val="CF5B8E"/>
                </a:solidFill>
                <a:latin typeface="Arial"/>
                <a:cs typeface="Arial"/>
                <a:sym typeface="Arial"/>
              </a:rPr>
              <a:t>To stand united from start to finish</a:t>
            </a:r>
          </a:p>
        </p:txBody>
      </p:sp>
      <p:sp>
        <p:nvSpPr>
          <p:cNvPr id="32" name="Google Shape;9;p2">
            <a:extLst>
              <a:ext uri="{FF2B5EF4-FFF2-40B4-BE49-F238E27FC236}">
                <a16:creationId xmlns:a16="http://schemas.microsoft.com/office/drawing/2014/main" id="{FD3669AF-1B88-DF3C-5AEF-A21371729C35}"/>
              </a:ext>
            </a:extLst>
          </p:cNvPr>
          <p:cNvSpPr txBox="1"/>
          <p:nvPr userDrawn="1"/>
        </p:nvSpPr>
        <p:spPr>
          <a:xfrm>
            <a:off x="342900" y="4130876"/>
            <a:ext cx="2508463"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kern="0" dirty="0">
                <a:solidFill>
                  <a:srgbClr val="FF9505"/>
                </a:solidFill>
                <a:latin typeface="Arial"/>
                <a:ea typeface="+mn-ea"/>
                <a:cs typeface="Arial"/>
              </a:rPr>
              <a:t>A steady leader</a:t>
            </a:r>
            <a:endParaRPr sz="1200" b="1" kern="0" dirty="0">
              <a:solidFill>
                <a:srgbClr val="FF9505"/>
              </a:solidFill>
              <a:latin typeface="Arial"/>
              <a:cs typeface="Arial"/>
              <a:sym typeface="Arial"/>
            </a:endParaRPr>
          </a:p>
        </p:txBody>
      </p:sp>
      <p:sp>
        <p:nvSpPr>
          <p:cNvPr id="33" name="Google Shape;9;p2">
            <a:extLst>
              <a:ext uri="{FF2B5EF4-FFF2-40B4-BE49-F238E27FC236}">
                <a16:creationId xmlns:a16="http://schemas.microsoft.com/office/drawing/2014/main" id="{BB1C72CD-9E26-D7F2-DC93-2F7FB5274A65}"/>
              </a:ext>
            </a:extLst>
          </p:cNvPr>
          <p:cNvSpPr txBox="1"/>
          <p:nvPr userDrawn="1"/>
        </p:nvSpPr>
        <p:spPr>
          <a:xfrm>
            <a:off x="342900" y="4328405"/>
            <a:ext cx="2508464" cy="492412"/>
          </a:xfrm>
          <a:prstGeom prst="rect">
            <a:avLst/>
          </a:prstGeom>
          <a:noFill/>
          <a:ln>
            <a:noFill/>
          </a:ln>
        </p:spPr>
        <p:txBody>
          <a:bodyPr spcFirstLastPara="1" wrap="square" lIns="91425" tIns="91425" rIns="91425" bIns="91425" anchor="t" anchorCtr="0">
            <a:spAutoFit/>
          </a:bodyPr>
          <a:lstStyle/>
          <a:p>
            <a:pPr rtl="0">
              <a:spcBef>
                <a:spcPts val="0"/>
              </a:spcBef>
              <a:spcAft>
                <a:spcPts val="0"/>
              </a:spcAft>
            </a:pPr>
            <a:r>
              <a:rPr lang="en-GB" sz="1000" b="0" i="1" u="none" strike="noStrike" dirty="0">
                <a:solidFill>
                  <a:srgbClr val="FF9505"/>
                </a:solidFill>
                <a:effectLst/>
                <a:latin typeface="Arial" panose="020B0604020202020204" pitchFamily="34" charset="0"/>
                <a:cs typeface="Arial" panose="020B0604020202020204" pitchFamily="34" charset="0"/>
              </a:rPr>
              <a:t>To understand what’s needed of you as an innovation leader</a:t>
            </a:r>
          </a:p>
        </p:txBody>
      </p:sp>
      <p:sp>
        <p:nvSpPr>
          <p:cNvPr id="34" name="Google Shape;9;p2">
            <a:extLst>
              <a:ext uri="{FF2B5EF4-FFF2-40B4-BE49-F238E27FC236}">
                <a16:creationId xmlns:a16="http://schemas.microsoft.com/office/drawing/2014/main" id="{1C87338E-ACC5-F78A-2C36-0730608133E2}"/>
              </a:ext>
            </a:extLst>
          </p:cNvPr>
          <p:cNvSpPr txBox="1"/>
          <p:nvPr userDrawn="1"/>
        </p:nvSpPr>
        <p:spPr>
          <a:xfrm>
            <a:off x="3688855" y="3058770"/>
            <a:ext cx="602198"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200" b="0" kern="0" dirty="0">
                <a:solidFill>
                  <a:schemeClr val="tx1"/>
                </a:solidFill>
                <a:latin typeface="Arial"/>
                <a:ea typeface="+mn-ea"/>
                <a:cs typeface="Arial"/>
              </a:rPr>
              <a:t>18</a:t>
            </a:r>
            <a:endParaRPr sz="1200" b="0" kern="0" dirty="0">
              <a:solidFill>
                <a:schemeClr val="tx1"/>
              </a:solidFill>
              <a:latin typeface="Arial"/>
              <a:cs typeface="Arial"/>
              <a:sym typeface="Arial"/>
            </a:endParaRPr>
          </a:p>
        </p:txBody>
      </p:sp>
      <p:sp>
        <p:nvSpPr>
          <p:cNvPr id="35" name="Google Shape;9;p2">
            <a:extLst>
              <a:ext uri="{FF2B5EF4-FFF2-40B4-BE49-F238E27FC236}">
                <a16:creationId xmlns:a16="http://schemas.microsoft.com/office/drawing/2014/main" id="{E132C4CB-0533-8F43-9250-F422598D33AB}"/>
              </a:ext>
            </a:extLst>
          </p:cNvPr>
          <p:cNvSpPr txBox="1"/>
          <p:nvPr userDrawn="1"/>
        </p:nvSpPr>
        <p:spPr>
          <a:xfrm>
            <a:off x="3698452" y="3594823"/>
            <a:ext cx="602198"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200" b="0" kern="0" dirty="0">
                <a:solidFill>
                  <a:schemeClr val="tx1"/>
                </a:solidFill>
                <a:latin typeface="Arial"/>
                <a:ea typeface="+mn-ea"/>
                <a:cs typeface="Arial"/>
              </a:rPr>
              <a:t>32</a:t>
            </a:r>
            <a:endParaRPr sz="1200" b="0" kern="0" dirty="0">
              <a:solidFill>
                <a:schemeClr val="tx1"/>
              </a:solidFill>
              <a:latin typeface="Arial"/>
              <a:cs typeface="Arial"/>
              <a:sym typeface="Arial"/>
            </a:endParaRPr>
          </a:p>
        </p:txBody>
      </p:sp>
      <p:sp>
        <p:nvSpPr>
          <p:cNvPr id="36" name="Google Shape;9;p2">
            <a:extLst>
              <a:ext uri="{FF2B5EF4-FFF2-40B4-BE49-F238E27FC236}">
                <a16:creationId xmlns:a16="http://schemas.microsoft.com/office/drawing/2014/main" id="{B88FD426-6F9C-ACCB-667D-0307206B653B}"/>
              </a:ext>
            </a:extLst>
          </p:cNvPr>
          <p:cNvSpPr txBox="1"/>
          <p:nvPr userDrawn="1"/>
        </p:nvSpPr>
        <p:spPr>
          <a:xfrm>
            <a:off x="3698452" y="4130876"/>
            <a:ext cx="602198" cy="369302"/>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GB" sz="1200" b="0" kern="0" dirty="0">
                <a:solidFill>
                  <a:schemeClr val="tx1"/>
                </a:solidFill>
                <a:latin typeface="Arial"/>
                <a:ea typeface="+mn-ea"/>
                <a:cs typeface="Arial"/>
              </a:rPr>
              <a:t>45</a:t>
            </a:r>
            <a:endParaRPr sz="1200" b="0" kern="0" dirty="0">
              <a:solidFill>
                <a:schemeClr val="tx1"/>
              </a:solidFill>
              <a:latin typeface="Arial"/>
              <a:cs typeface="Arial"/>
              <a:sym typeface="Arial"/>
            </a:endParaRPr>
          </a:p>
        </p:txBody>
      </p:sp>
    </p:spTree>
    <p:extLst>
      <p:ext uri="{BB962C8B-B14F-4D97-AF65-F5344CB8AC3E}">
        <p14:creationId xmlns:p14="http://schemas.microsoft.com/office/powerpoint/2010/main" val="7112038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vinstplanlegging 3">
    <p:spTree>
      <p:nvGrpSpPr>
        <p:cNvPr id="1" name=""/>
        <p:cNvGrpSpPr/>
        <p:nvPr/>
      </p:nvGrpSpPr>
      <p:grpSpPr>
        <a:xfrm>
          <a:off x="0" y="0"/>
          <a:ext cx="0" cy="0"/>
          <a:chOff x="0" y="0"/>
          <a:chExt cx="0" cy="0"/>
        </a:xfrm>
      </p:grpSpPr>
      <p:sp>
        <p:nvSpPr>
          <p:cNvPr id="6" name="Google Shape;143;p14">
            <a:extLst>
              <a:ext uri="{FF2B5EF4-FFF2-40B4-BE49-F238E27FC236}">
                <a16:creationId xmlns:a16="http://schemas.microsoft.com/office/drawing/2014/main" id="{A897401B-8254-9DA5-3089-AF4A269B05E3}"/>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valuable solution | </a:t>
            </a:r>
            <a:r>
              <a:rPr lang="en-GB" sz="900" b="1" kern="0" dirty="0">
                <a:solidFill>
                  <a:srgbClr val="B7B7B7"/>
                </a:solidFill>
                <a:latin typeface="Arial"/>
                <a:cs typeface="Arial"/>
                <a:sym typeface="Arial"/>
              </a:rPr>
              <a:t>Benefit planning</a:t>
            </a:r>
          </a:p>
        </p:txBody>
      </p:sp>
      <p:sp>
        <p:nvSpPr>
          <p:cNvPr id="7" name="Google Shape;144;p14">
            <a:extLst>
              <a:ext uri="{FF2B5EF4-FFF2-40B4-BE49-F238E27FC236}">
                <a16:creationId xmlns:a16="http://schemas.microsoft.com/office/drawing/2014/main" id="{6B712A37-DAF8-2641-4E31-D7ECA33DC2BB}"/>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a:t>
            </a:r>
            <a:r>
              <a:rPr lang="en-GB" sz="1200" b="1" kern="0" dirty="0">
                <a:solidFill>
                  <a:srgbClr val="000000"/>
                </a:solidFill>
                <a:latin typeface="Arial"/>
                <a:cs typeface="Arial"/>
                <a:sym typeface="Arial"/>
              </a:rPr>
              <a:t>data do you already have </a:t>
            </a:r>
            <a:r>
              <a:rPr lang="en-GB" sz="1200" kern="0" dirty="0">
                <a:solidFill>
                  <a:srgbClr val="000000"/>
                </a:solidFill>
                <a:latin typeface="Arial"/>
                <a:cs typeface="Arial"/>
                <a:sym typeface="Arial"/>
              </a:rPr>
              <a:t>that can demonstrate the value of solving the your challenge? </a:t>
            </a:r>
          </a:p>
        </p:txBody>
      </p:sp>
      <p:sp>
        <p:nvSpPr>
          <p:cNvPr id="8" name="Google Shape;145;p14">
            <a:extLst>
              <a:ext uri="{FF2B5EF4-FFF2-40B4-BE49-F238E27FC236}">
                <a16:creationId xmlns:a16="http://schemas.microsoft.com/office/drawing/2014/main" id="{0D0564B1-BC56-6A81-3B4D-D2002C5A4A97}"/>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data can help </a:t>
            </a:r>
            <a:r>
              <a:rPr lang="en-GB" sz="1200" b="1" kern="0" dirty="0">
                <a:solidFill>
                  <a:srgbClr val="000000"/>
                </a:solidFill>
                <a:latin typeface="Arial"/>
                <a:cs typeface="Arial"/>
                <a:sym typeface="Arial"/>
              </a:rPr>
              <a:t>finance the work </a:t>
            </a:r>
            <a:r>
              <a:rPr lang="en-GB" sz="1200" kern="0" dirty="0">
                <a:solidFill>
                  <a:srgbClr val="000000"/>
                </a:solidFill>
                <a:latin typeface="Arial"/>
                <a:cs typeface="Arial"/>
                <a:sym typeface="Arial"/>
              </a:rPr>
              <a:t>that needs to be done, and who do you need to </a:t>
            </a:r>
            <a:r>
              <a:rPr lang="en-GB" sz="1200" b="1" kern="0" dirty="0">
                <a:solidFill>
                  <a:srgbClr val="000000"/>
                </a:solidFill>
                <a:latin typeface="Arial"/>
                <a:cs typeface="Arial"/>
                <a:sym typeface="Arial"/>
              </a:rPr>
              <a:t>include in the follow-up</a:t>
            </a:r>
            <a:r>
              <a:rPr lang="en-GB" sz="1200" kern="0" dirty="0">
                <a:solidFill>
                  <a:srgbClr val="000000"/>
                </a:solidFill>
                <a:latin typeface="Arial"/>
                <a:cs typeface="Arial"/>
                <a:sym typeface="Arial"/>
              </a:rPr>
              <a:t>? </a:t>
            </a:r>
          </a:p>
        </p:txBody>
      </p:sp>
      <p:sp>
        <p:nvSpPr>
          <p:cNvPr id="9" name="Google Shape;146;p14">
            <a:extLst>
              <a:ext uri="{FF2B5EF4-FFF2-40B4-BE49-F238E27FC236}">
                <a16:creationId xmlns:a16="http://schemas.microsoft.com/office/drawing/2014/main" id="{14120D3D-53AC-A74E-BFDB-7E2FB3F9DC50}"/>
              </a:ext>
            </a:extLst>
          </p:cNvPr>
          <p:cNvSpPr txBox="1"/>
          <p:nvPr userDrawn="1"/>
        </p:nvSpPr>
        <p:spPr>
          <a:xfrm>
            <a:off x="344650" y="575200"/>
            <a:ext cx="845855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Notes from discussion about the benefit planning</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37737953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 2">
    <p:bg>
      <p:bgPr>
        <a:solidFill>
          <a:srgbClr val="1E8E71"/>
        </a:solidFill>
        <a:effectLst/>
      </p:bgPr>
    </p:bg>
    <p:spTree>
      <p:nvGrpSpPr>
        <p:cNvPr id="1" name=""/>
        <p:cNvGrpSpPr/>
        <p:nvPr/>
      </p:nvGrpSpPr>
      <p:grpSpPr>
        <a:xfrm>
          <a:off x="0" y="0"/>
          <a:ext cx="0" cy="0"/>
          <a:chOff x="0" y="0"/>
          <a:chExt cx="0" cy="0"/>
        </a:xfrm>
      </p:grpSpPr>
      <p:sp>
        <p:nvSpPr>
          <p:cNvPr id="6" name="Google Shape;148;p15">
            <a:extLst>
              <a:ext uri="{FF2B5EF4-FFF2-40B4-BE49-F238E27FC236}">
                <a16:creationId xmlns:a16="http://schemas.microsoft.com/office/drawing/2014/main" id="{691DFDAD-BB87-EE4A-CBEC-4371DA196177}"/>
              </a:ext>
            </a:extLst>
          </p:cNvPr>
          <p:cNvSpPr txBox="1"/>
          <p:nvPr userDrawn="1"/>
        </p:nvSpPr>
        <p:spPr>
          <a:xfrm>
            <a:off x="342900" y="342900"/>
            <a:ext cx="4000500" cy="12930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Step Up </a:t>
            </a:r>
            <a:endParaRPr sz="3600" b="1"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 next step</a:t>
            </a:r>
            <a:endParaRPr sz="3600" b="1" kern="0" dirty="0">
              <a:solidFill>
                <a:srgbClr val="FFFFFF"/>
              </a:solidFill>
              <a:latin typeface="Arial"/>
              <a:cs typeface="Arial"/>
              <a:sym typeface="Arial"/>
            </a:endParaRPr>
          </a:p>
        </p:txBody>
      </p:sp>
      <p:sp>
        <p:nvSpPr>
          <p:cNvPr id="7" name="Google Shape;149;p15">
            <a:extLst>
              <a:ext uri="{FF2B5EF4-FFF2-40B4-BE49-F238E27FC236}">
                <a16:creationId xmlns:a16="http://schemas.microsoft.com/office/drawing/2014/main" id="{36B9FD39-9BFE-BD60-D36F-6A9350CEB204}"/>
              </a:ext>
            </a:extLst>
          </p:cNvPr>
          <p:cNvSpPr txBox="1"/>
          <p:nvPr userDrawn="1"/>
        </p:nvSpPr>
        <p:spPr>
          <a:xfrm>
            <a:off x="342900" y="2233775"/>
            <a:ext cx="4000500" cy="2400627"/>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FFFFFF"/>
                </a:solidFill>
                <a:latin typeface="Arial"/>
                <a:cs typeface="Arial"/>
                <a:sym typeface="Arial"/>
              </a:rPr>
              <a:t>Innovators throughout Norway use Step Up to make better decisions about the potential value of an innovation, early in the process. </a:t>
            </a:r>
          </a:p>
          <a:p>
            <a:pPr defTabSz="914400">
              <a:buClr>
                <a:srgbClr val="000000"/>
              </a:buClr>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After you have completed </a:t>
            </a:r>
            <a:r>
              <a:rPr lang="en-GB" sz="1200" i="1" kern="0" dirty="0">
                <a:solidFill>
                  <a:srgbClr val="FFFFFF"/>
                </a:solidFill>
                <a:latin typeface="Arial"/>
                <a:cs typeface="Arial"/>
                <a:sym typeface="Arial"/>
              </a:rPr>
              <a:t>Step Up: A valuable solution</a:t>
            </a:r>
            <a:r>
              <a:rPr lang="en-GB" sz="1200" kern="0" dirty="0">
                <a:solidFill>
                  <a:srgbClr val="FFFFFF"/>
                </a:solidFill>
                <a:latin typeface="Arial"/>
                <a:cs typeface="Arial"/>
                <a:sym typeface="Arial"/>
              </a:rPr>
              <a:t>, the next step is to plan your project by considering your vision and creating a roadmap to achieve your goal. </a:t>
            </a:r>
          </a:p>
          <a:p>
            <a:pPr defTabSz="914400">
              <a:buClr>
                <a:srgbClr val="000000"/>
              </a:buClr>
              <a:buFont typeface="Arial"/>
              <a:buNone/>
            </a:pPr>
            <a:endParaRPr sz="1200" kern="0" dirty="0">
              <a:solidFill>
                <a:srgbClr val="FF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O" sz="1200" kern="0">
                <a:solidFill>
                  <a:srgbClr val="FFFFFF"/>
                </a:solidFill>
                <a:latin typeface="Arial"/>
                <a:cs typeface="Arial"/>
                <a:sym typeface="Arial"/>
              </a:rPr>
              <a:t>Y</a:t>
            </a:r>
            <a:r>
              <a:rPr lang="en-GB" sz="1200" kern="0" dirty="0">
                <a:solidFill>
                  <a:srgbClr val="FFFFFF"/>
                </a:solidFill>
                <a:latin typeface="Arial"/>
                <a:cs typeface="Arial"/>
                <a:sym typeface="Arial"/>
              </a:rPr>
              <a:t>o</a:t>
            </a:r>
            <a:r>
              <a:rPr lang="en-NO" sz="1200" kern="0">
                <a:solidFill>
                  <a:srgbClr val="FFFFFF"/>
                </a:solidFill>
                <a:latin typeface="Arial"/>
                <a:cs typeface="Arial"/>
                <a:sym typeface="Arial"/>
              </a:rPr>
              <a:t>u will find two relevant activities in</a:t>
            </a:r>
          </a:p>
          <a:p>
            <a:pPr defTabSz="914400">
              <a:buClr>
                <a:srgbClr val="000000"/>
              </a:buClr>
              <a:buFont typeface="Arial"/>
              <a:buNone/>
            </a:pPr>
            <a:r>
              <a:rPr lang="en-GB" sz="1200" i="1" kern="0" dirty="0">
                <a:solidFill>
                  <a:srgbClr val="FFFFFF"/>
                </a:solidFill>
                <a:latin typeface="Arial"/>
                <a:cs typeface="Arial"/>
                <a:sym typeface="Arial"/>
              </a:rPr>
              <a:t>Step Up: A shared roadmap.</a:t>
            </a:r>
            <a:endParaRPr sz="1200" i="1" kern="0" dirty="0">
              <a:solidFill>
                <a:srgbClr val="FFFFFF"/>
              </a:solidFill>
              <a:latin typeface="Arial"/>
              <a:cs typeface="Arial"/>
              <a:sym typeface="Arial"/>
            </a:endParaRPr>
          </a:p>
          <a:p>
            <a:pPr defTabSz="914400">
              <a:buClr>
                <a:srgbClr val="000000"/>
              </a:buClr>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Good luck!</a:t>
            </a:r>
            <a:endParaRPr sz="1200" kern="0" dirty="0">
              <a:solidFill>
                <a:srgbClr val="FFFFFF"/>
              </a:solidFill>
              <a:latin typeface="Arial"/>
              <a:cs typeface="Arial"/>
              <a:sym typeface="Arial"/>
            </a:endParaRPr>
          </a:p>
        </p:txBody>
      </p:sp>
      <p:sp>
        <p:nvSpPr>
          <p:cNvPr id="8" name="Google Shape;150;p15">
            <a:extLst>
              <a:ext uri="{FF2B5EF4-FFF2-40B4-BE49-F238E27FC236}">
                <a16:creationId xmlns:a16="http://schemas.microsoft.com/office/drawing/2014/main" id="{F3E8DF6D-98C3-873E-C278-4B4489DA86B6}"/>
              </a:ext>
            </a:extLst>
          </p:cNvPr>
          <p:cNvSpPr txBox="1"/>
          <p:nvPr userDrawn="1"/>
        </p:nvSpPr>
        <p:spPr>
          <a:xfrm>
            <a:off x="4818000" y="4800600"/>
            <a:ext cx="3983100" cy="307800"/>
          </a:xfrm>
          <a:prstGeom prst="rect">
            <a:avLst/>
          </a:prstGeom>
          <a:noFill/>
          <a:ln>
            <a:noFill/>
          </a:ln>
        </p:spPr>
        <p:txBody>
          <a:bodyPr spcFirstLastPara="1" wrap="square" lIns="91425" tIns="91425" rIns="91425" bIns="91425" anchor="t" anchorCtr="0">
            <a:spAutoFit/>
          </a:bodyPr>
          <a:lstStyle/>
          <a:p>
            <a:pPr algn="r"/>
            <a:r>
              <a:rPr lang="en-GB" sz="800" dirty="0">
                <a:solidFill>
                  <a:schemeClr val="bg1"/>
                </a:solidFill>
                <a:effectLst/>
                <a:latin typeface="Arial" panose="020B0604020202020204" pitchFamily="34" charset="0"/>
                <a:cs typeface="Arial" panose="020B0604020202020204" pitchFamily="34" charset="0"/>
              </a:rPr>
              <a:t>Step Up has been developed by researchers at C3 Centre for Connected Care.</a:t>
            </a:r>
            <a:endParaRPr lang="en-NO" sz="80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5B34C8E-B241-5D8D-4992-4A9D1A4FA3C9}"/>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6175091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her notes en verdifull løsning">
    <p:spTree>
      <p:nvGrpSpPr>
        <p:cNvPr id="1" name=""/>
        <p:cNvGrpSpPr/>
        <p:nvPr/>
      </p:nvGrpSpPr>
      <p:grpSpPr>
        <a:xfrm>
          <a:off x="0" y="0"/>
          <a:ext cx="0" cy="0"/>
          <a:chOff x="0" y="0"/>
          <a:chExt cx="0" cy="0"/>
        </a:xfrm>
      </p:grpSpPr>
      <p:sp>
        <p:nvSpPr>
          <p:cNvPr id="4" name="Google Shape;153;p16">
            <a:extLst>
              <a:ext uri="{FF2B5EF4-FFF2-40B4-BE49-F238E27FC236}">
                <a16:creationId xmlns:a16="http://schemas.microsoft.com/office/drawing/2014/main" id="{24E839A7-8F29-FB03-3907-FA8E91CA8D5B}"/>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Step Up | </a:t>
            </a:r>
            <a:r>
              <a:rPr lang="en-GB" sz="900" b="1" kern="0" dirty="0">
                <a:solidFill>
                  <a:srgbClr val="B7B7B7"/>
                </a:solidFill>
                <a:latin typeface="Arial"/>
                <a:cs typeface="Arial"/>
                <a:sym typeface="Arial"/>
              </a:rPr>
              <a:t>A valuable solution workbook</a:t>
            </a:r>
            <a:endParaRPr sz="900" b="1" kern="0" dirty="0">
              <a:solidFill>
                <a:srgbClr val="B7B7B7"/>
              </a:solidFill>
              <a:latin typeface="Arial"/>
              <a:cs typeface="Arial"/>
              <a:sym typeface="Arial"/>
            </a:endParaRPr>
          </a:p>
        </p:txBody>
      </p:sp>
      <p:sp>
        <p:nvSpPr>
          <p:cNvPr id="5" name="Google Shape;154;p16">
            <a:extLst>
              <a:ext uri="{FF2B5EF4-FFF2-40B4-BE49-F238E27FC236}">
                <a16:creationId xmlns:a16="http://schemas.microsoft.com/office/drawing/2014/main" id="{86587C2B-AA6C-8446-E138-3168ECF99427}"/>
              </a:ext>
            </a:extLst>
          </p:cNvPr>
          <p:cNvSpPr txBox="1"/>
          <p:nvPr userDrawn="1"/>
        </p:nvSpPr>
        <p:spPr>
          <a:xfrm>
            <a:off x="344650" y="592523"/>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Other notes</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190268635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et felles veikart 1">
    <p:bg>
      <p:bgPr>
        <a:solidFill>
          <a:srgbClr val="CF5B8E"/>
        </a:solidFill>
        <a:effectLst/>
      </p:bgPr>
    </p:bg>
    <p:spTree>
      <p:nvGrpSpPr>
        <p:cNvPr id="1" name=""/>
        <p:cNvGrpSpPr/>
        <p:nvPr/>
      </p:nvGrpSpPr>
      <p:grpSpPr>
        <a:xfrm>
          <a:off x="0" y="0"/>
          <a:ext cx="0" cy="0"/>
          <a:chOff x="0" y="0"/>
          <a:chExt cx="0" cy="0"/>
        </a:xfrm>
      </p:grpSpPr>
      <p:sp>
        <p:nvSpPr>
          <p:cNvPr id="16" name="Google Shape;12;p3">
            <a:extLst>
              <a:ext uri="{FF2B5EF4-FFF2-40B4-BE49-F238E27FC236}">
                <a16:creationId xmlns:a16="http://schemas.microsoft.com/office/drawing/2014/main" id="{51D2044D-7B02-89AB-23E8-6F371637BB5D}"/>
              </a:ext>
            </a:extLst>
          </p:cNvPr>
          <p:cNvSpPr txBox="1"/>
          <p:nvPr userDrawn="1"/>
        </p:nvSpPr>
        <p:spPr>
          <a:xfrm>
            <a:off x="342900" y="342900"/>
            <a:ext cx="4457700" cy="142087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kern="0" dirty="0">
                <a:solidFill>
                  <a:srgbClr val="FFFFFF"/>
                </a:solidFill>
                <a:latin typeface="Arial"/>
                <a:cs typeface="Arial"/>
                <a:sym typeface="Arial"/>
              </a:rPr>
              <a:t>Step Up</a:t>
            </a:r>
            <a:endParaRPr sz="3600" kern="0" dirty="0">
              <a:solidFill>
                <a:srgbClr val="FFFFFF"/>
              </a:solidFill>
              <a:latin typeface="Arial"/>
              <a:cs typeface="Arial"/>
              <a:sym typeface="Arial"/>
            </a:endParaRPr>
          </a:p>
          <a:p>
            <a:pPr defTabSz="914400">
              <a:spcAft>
                <a:spcPts val="1000"/>
              </a:spcAft>
              <a:buClr>
                <a:srgbClr val="000000"/>
              </a:buClr>
              <a:buFont typeface="Arial"/>
              <a:buNone/>
            </a:pPr>
            <a:r>
              <a:rPr lang="en-GB" sz="3600" b="1" kern="0" dirty="0">
                <a:solidFill>
                  <a:srgbClr val="FFFFFF"/>
                </a:solidFill>
                <a:latin typeface="Arial"/>
                <a:cs typeface="Arial"/>
                <a:sym typeface="Arial"/>
              </a:rPr>
              <a:t>A shared roadmap</a:t>
            </a:r>
            <a:endParaRPr sz="3600" b="1" i="1" kern="0" dirty="0">
              <a:solidFill>
                <a:srgbClr val="FFFFFF"/>
              </a:solidFill>
              <a:latin typeface="Arial"/>
              <a:cs typeface="Arial"/>
              <a:sym typeface="Arial"/>
            </a:endParaRPr>
          </a:p>
        </p:txBody>
      </p:sp>
      <p:sp>
        <p:nvSpPr>
          <p:cNvPr id="17" name="Google Shape;13;p3">
            <a:extLst>
              <a:ext uri="{FF2B5EF4-FFF2-40B4-BE49-F238E27FC236}">
                <a16:creationId xmlns:a16="http://schemas.microsoft.com/office/drawing/2014/main" id="{486AB86F-2AEC-1371-91FC-2B4871946DEA}"/>
              </a:ext>
            </a:extLst>
          </p:cNvPr>
          <p:cNvSpPr/>
          <p:nvPr userDrawn="1"/>
        </p:nvSpPr>
        <p:spPr>
          <a:xfrm>
            <a:off x="464550" y="3136250"/>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8" name="Google Shape;14;p3">
            <a:extLst>
              <a:ext uri="{FF2B5EF4-FFF2-40B4-BE49-F238E27FC236}">
                <a16:creationId xmlns:a16="http://schemas.microsoft.com/office/drawing/2014/main" id="{7BA5D3A6-58A8-3E72-5B8D-ADB70200105E}"/>
              </a:ext>
            </a:extLst>
          </p:cNvPr>
          <p:cNvSpPr txBox="1"/>
          <p:nvPr userDrawn="1"/>
        </p:nvSpPr>
        <p:spPr>
          <a:xfrm>
            <a:off x="464550" y="3147450"/>
            <a:ext cx="12807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Workbook:</a:t>
            </a:r>
            <a:endParaRPr sz="1000" b="1" kern="0" dirty="0">
              <a:solidFill>
                <a:srgbClr val="000000"/>
              </a:solidFill>
              <a:latin typeface="Arial"/>
              <a:cs typeface="Arial"/>
              <a:sym typeface="Arial"/>
            </a:endParaRPr>
          </a:p>
        </p:txBody>
      </p:sp>
      <p:sp>
        <p:nvSpPr>
          <p:cNvPr id="19" name="Google Shape;15;p3">
            <a:extLst>
              <a:ext uri="{FF2B5EF4-FFF2-40B4-BE49-F238E27FC236}">
                <a16:creationId xmlns:a16="http://schemas.microsoft.com/office/drawing/2014/main" id="{CFB5DBF1-FCE8-695D-1B9F-11A8C98A9F6D}"/>
              </a:ext>
            </a:extLst>
          </p:cNvPr>
          <p:cNvSpPr/>
          <p:nvPr userDrawn="1"/>
        </p:nvSpPr>
        <p:spPr>
          <a:xfrm>
            <a:off x="464550" y="2571750"/>
            <a:ext cx="3657600" cy="4479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1" name="Google Shape;17;p3">
            <a:extLst>
              <a:ext uri="{FF2B5EF4-FFF2-40B4-BE49-F238E27FC236}">
                <a16:creationId xmlns:a16="http://schemas.microsoft.com/office/drawing/2014/main" id="{84E7B8F6-7FD8-ECFB-5026-9CAD9570E52D}"/>
              </a:ext>
            </a:extLst>
          </p:cNvPr>
          <p:cNvSpPr txBox="1"/>
          <p:nvPr userDrawn="1"/>
        </p:nvSpPr>
        <p:spPr>
          <a:xfrm>
            <a:off x="371475" y="2079138"/>
            <a:ext cx="30000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FFFFFF"/>
                </a:solidFill>
                <a:latin typeface="Arial"/>
                <a:cs typeface="Arial"/>
                <a:sym typeface="Arial"/>
              </a:rPr>
              <a:t>Workbook</a:t>
            </a:r>
            <a:endParaRPr sz="2000" kern="0" dirty="0">
              <a:solidFill>
                <a:srgbClr val="000000"/>
              </a:solidFill>
              <a:latin typeface="Arial"/>
              <a:cs typeface="Arial"/>
              <a:sym typeface="Arial"/>
            </a:endParaRPr>
          </a:p>
        </p:txBody>
      </p:sp>
      <p:sp>
        <p:nvSpPr>
          <p:cNvPr id="22" name="Google Shape;18;p3">
            <a:extLst>
              <a:ext uri="{FF2B5EF4-FFF2-40B4-BE49-F238E27FC236}">
                <a16:creationId xmlns:a16="http://schemas.microsoft.com/office/drawing/2014/main" id="{5638B350-1248-1824-1C69-394542930521}"/>
              </a:ext>
            </a:extLst>
          </p:cNvPr>
          <p:cNvSpPr txBox="1"/>
          <p:nvPr userDrawn="1"/>
        </p:nvSpPr>
        <p:spPr>
          <a:xfrm>
            <a:off x="342900" y="1478738"/>
            <a:ext cx="55758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i="1" kern="0" dirty="0">
                <a:solidFill>
                  <a:srgbClr val="FFFFFF"/>
                </a:solidFill>
                <a:latin typeface="Arial"/>
                <a:cs typeface="Arial"/>
                <a:sym typeface="Arial"/>
              </a:rPr>
              <a:t>To stand united from start to finish</a:t>
            </a:r>
            <a:endParaRPr sz="1200" i="1" kern="0" dirty="0">
              <a:solidFill>
                <a:srgbClr val="000000"/>
              </a:solidFill>
              <a:latin typeface="Arial"/>
              <a:cs typeface="Arial"/>
              <a:sym typeface="Arial"/>
            </a:endParaRPr>
          </a:p>
        </p:txBody>
      </p:sp>
      <p:sp>
        <p:nvSpPr>
          <p:cNvPr id="23" name="Google Shape;19;p3">
            <a:extLst>
              <a:ext uri="{FF2B5EF4-FFF2-40B4-BE49-F238E27FC236}">
                <a16:creationId xmlns:a16="http://schemas.microsoft.com/office/drawing/2014/main" id="{15C9C784-CCD8-830F-9766-B5E2733E6C83}"/>
              </a:ext>
            </a:extLst>
          </p:cNvPr>
          <p:cNvSpPr/>
          <p:nvPr userDrawn="1"/>
        </p:nvSpPr>
        <p:spPr>
          <a:xfrm>
            <a:off x="4800600" y="3133625"/>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4" name="Google Shape;20;p3">
            <a:extLst>
              <a:ext uri="{FF2B5EF4-FFF2-40B4-BE49-F238E27FC236}">
                <a16:creationId xmlns:a16="http://schemas.microsoft.com/office/drawing/2014/main" id="{06F876F0-DEA1-F56F-F577-A132F77DAD8A}"/>
              </a:ext>
            </a:extLst>
          </p:cNvPr>
          <p:cNvSpPr txBox="1"/>
          <p:nvPr userDrawn="1"/>
        </p:nvSpPr>
        <p:spPr>
          <a:xfrm>
            <a:off x="4800600" y="3133631"/>
            <a:ext cx="9873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Activities</a:t>
            </a:r>
            <a:endParaRPr sz="1000" b="1" kern="0" dirty="0">
              <a:solidFill>
                <a:srgbClr val="000000"/>
              </a:solidFill>
              <a:latin typeface="Arial"/>
              <a:cs typeface="Arial"/>
              <a:sym typeface="Arial"/>
            </a:endParaRPr>
          </a:p>
        </p:txBody>
      </p:sp>
      <p:sp>
        <p:nvSpPr>
          <p:cNvPr id="25" name="Google Shape;21;p3">
            <a:extLst>
              <a:ext uri="{FF2B5EF4-FFF2-40B4-BE49-F238E27FC236}">
                <a16:creationId xmlns:a16="http://schemas.microsoft.com/office/drawing/2014/main" id="{DD11278E-BB74-D9E2-D472-F3BC8E2B2C04}"/>
              </a:ext>
            </a:extLst>
          </p:cNvPr>
          <p:cNvSpPr txBox="1"/>
          <p:nvPr userDrawn="1"/>
        </p:nvSpPr>
        <p:spPr>
          <a:xfrm>
            <a:off x="4800600" y="3497437"/>
            <a:ext cx="19842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CF5B8E"/>
                </a:solidFill>
                <a:latin typeface="Arial"/>
                <a:cs typeface="Arial"/>
                <a:sym typeface="Arial"/>
              </a:rPr>
              <a:t>Vision and the big picture:</a:t>
            </a:r>
            <a:endParaRPr sz="1000" b="1" kern="0" dirty="0">
              <a:solidFill>
                <a:srgbClr val="CF5B8E"/>
              </a:solidFill>
              <a:latin typeface="Arial"/>
              <a:cs typeface="Arial"/>
              <a:sym typeface="Arial"/>
            </a:endParaRPr>
          </a:p>
        </p:txBody>
      </p:sp>
      <p:sp>
        <p:nvSpPr>
          <p:cNvPr id="26" name="Google Shape;22;p3">
            <a:extLst>
              <a:ext uri="{FF2B5EF4-FFF2-40B4-BE49-F238E27FC236}">
                <a16:creationId xmlns:a16="http://schemas.microsoft.com/office/drawing/2014/main" id="{60BCAB1C-2496-F6F0-59F5-11CC98077D27}"/>
              </a:ext>
            </a:extLst>
          </p:cNvPr>
          <p:cNvSpPr txBox="1"/>
          <p:nvPr userDrawn="1"/>
        </p:nvSpPr>
        <p:spPr>
          <a:xfrm>
            <a:off x="4800600" y="4118735"/>
            <a:ext cx="17805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CF5B8E"/>
                </a:solidFill>
                <a:latin typeface="Arial"/>
                <a:cs typeface="Arial"/>
                <a:sym typeface="Arial"/>
              </a:rPr>
              <a:t>Implementation plan:</a:t>
            </a:r>
            <a:endParaRPr sz="1000" b="1" kern="0" dirty="0">
              <a:solidFill>
                <a:srgbClr val="CF5B8E"/>
              </a:solidFill>
              <a:latin typeface="Arial"/>
              <a:cs typeface="Arial"/>
              <a:sym typeface="Arial"/>
            </a:endParaRPr>
          </a:p>
        </p:txBody>
      </p:sp>
      <p:sp>
        <p:nvSpPr>
          <p:cNvPr id="27" name="Google Shape;23;p3">
            <a:extLst>
              <a:ext uri="{FF2B5EF4-FFF2-40B4-BE49-F238E27FC236}">
                <a16:creationId xmlns:a16="http://schemas.microsoft.com/office/drawing/2014/main" id="{D5D4BCCA-D3E2-C9EC-1A7E-A5C84D1F6A0F}"/>
              </a:ext>
            </a:extLst>
          </p:cNvPr>
          <p:cNvSpPr/>
          <p:nvPr userDrawn="1"/>
        </p:nvSpPr>
        <p:spPr>
          <a:xfrm>
            <a:off x="4905525" y="3740325"/>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28" name="Google Shape;24;p3">
            <a:extLst>
              <a:ext uri="{FF2B5EF4-FFF2-40B4-BE49-F238E27FC236}">
                <a16:creationId xmlns:a16="http://schemas.microsoft.com/office/drawing/2014/main" id="{5AC5B76F-AAB8-7D7D-FFEF-C9882F3FC5FE}"/>
              </a:ext>
            </a:extLst>
          </p:cNvPr>
          <p:cNvSpPr/>
          <p:nvPr userDrawn="1"/>
        </p:nvSpPr>
        <p:spPr>
          <a:xfrm>
            <a:off x="4905525" y="4348250"/>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29" name="Google Shape;25;p3">
            <a:extLst>
              <a:ext uri="{FF2B5EF4-FFF2-40B4-BE49-F238E27FC236}">
                <a16:creationId xmlns:a16="http://schemas.microsoft.com/office/drawing/2014/main" id="{7DB1F09D-41B6-96EC-6280-BC9F1670FCAF}"/>
              </a:ext>
            </a:extLst>
          </p:cNvPr>
          <p:cNvSpPr txBox="1"/>
          <p:nvPr userDrawn="1"/>
        </p:nvSpPr>
        <p:spPr>
          <a:xfrm>
            <a:off x="464550" y="2571750"/>
            <a:ext cx="5577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000000"/>
                </a:solidFill>
                <a:latin typeface="Arial"/>
                <a:cs typeface="Arial"/>
                <a:sym typeface="Arial"/>
              </a:rPr>
              <a:t>Title:</a:t>
            </a:r>
            <a:endParaRPr sz="1000" kern="0" dirty="0">
              <a:solidFill>
                <a:srgbClr val="1F4D8E"/>
              </a:solidFill>
              <a:latin typeface="Arial"/>
              <a:cs typeface="Arial"/>
              <a:sym typeface="Arial"/>
            </a:endParaRPr>
          </a:p>
        </p:txBody>
      </p:sp>
      <p:pic>
        <p:nvPicPr>
          <p:cNvPr id="30" name="Picture 29">
            <a:extLst>
              <a:ext uri="{FF2B5EF4-FFF2-40B4-BE49-F238E27FC236}">
                <a16:creationId xmlns:a16="http://schemas.microsoft.com/office/drawing/2014/main" id="{3546C2D2-A6F2-992D-AB5B-8EE2EDEF1D84}"/>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427994709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 et felles veikart 2">
    <p:spTree>
      <p:nvGrpSpPr>
        <p:cNvPr id="1" name=""/>
        <p:cNvGrpSpPr/>
        <p:nvPr/>
      </p:nvGrpSpPr>
      <p:grpSpPr>
        <a:xfrm>
          <a:off x="0" y="0"/>
          <a:ext cx="0" cy="0"/>
          <a:chOff x="0" y="0"/>
          <a:chExt cx="0" cy="0"/>
        </a:xfrm>
      </p:grpSpPr>
      <p:sp>
        <p:nvSpPr>
          <p:cNvPr id="12" name="Google Shape;27;p4">
            <a:extLst>
              <a:ext uri="{FF2B5EF4-FFF2-40B4-BE49-F238E27FC236}">
                <a16:creationId xmlns:a16="http://schemas.microsoft.com/office/drawing/2014/main" id="{ED017FA6-7070-0C27-CDB3-FA56F4611559}"/>
              </a:ext>
            </a:extLst>
          </p:cNvPr>
          <p:cNvSpPr/>
          <p:nvPr userDrawn="1"/>
        </p:nvSpPr>
        <p:spPr>
          <a:xfrm>
            <a:off x="0" y="0"/>
            <a:ext cx="4572000" cy="5143500"/>
          </a:xfrm>
          <a:prstGeom prst="rect">
            <a:avLst/>
          </a:prstGeom>
          <a:solidFill>
            <a:srgbClr val="CF5B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3" name="Google Shape;28;p4">
            <a:extLst>
              <a:ext uri="{FF2B5EF4-FFF2-40B4-BE49-F238E27FC236}">
                <a16:creationId xmlns:a16="http://schemas.microsoft.com/office/drawing/2014/main" id="{642E3ECF-6E29-180F-3E64-A8F28A777294}"/>
              </a:ext>
            </a:extLst>
          </p:cNvPr>
          <p:cNvSpPr txBox="1"/>
          <p:nvPr userDrawn="1"/>
        </p:nvSpPr>
        <p:spPr>
          <a:xfrm>
            <a:off x="342888" y="2571738"/>
            <a:ext cx="4000500" cy="2400627"/>
          </a:xfrm>
          <a:prstGeom prst="rect">
            <a:avLst/>
          </a:prstGeom>
          <a:noFill/>
          <a:ln>
            <a:noFill/>
          </a:ln>
        </p:spPr>
        <p:txBody>
          <a:bodyPr spcFirstLastPara="1" wrap="square" lIns="91425" tIns="91425" rIns="91425" bIns="91425" anchor="t" anchorCtr="0">
            <a:spAutoFit/>
          </a:bodyPr>
          <a:lstStyle/>
          <a:p>
            <a:pPr defTabSz="914400">
              <a:buClr>
                <a:srgbClr val="000000"/>
              </a:buClr>
              <a:buSzPts val="1100"/>
              <a:buFont typeface="Arial"/>
              <a:buNone/>
            </a:pPr>
            <a:r>
              <a:rPr lang="en-GB" sz="1200" kern="0" dirty="0">
                <a:solidFill>
                  <a:srgbClr val="FFFFFF"/>
                </a:solidFill>
                <a:latin typeface="Arial"/>
                <a:cs typeface="Arial"/>
                <a:sym typeface="Arial"/>
              </a:rPr>
              <a:t>Use </a:t>
            </a:r>
            <a:r>
              <a:rPr lang="en-GB" sz="1200" b="0" i="1" kern="0" dirty="0">
                <a:solidFill>
                  <a:srgbClr val="FFFFFF"/>
                </a:solidFill>
                <a:latin typeface="Arial"/>
                <a:cs typeface="Arial"/>
                <a:sym typeface="Arial"/>
              </a:rPr>
              <a:t>Step Up: A shared roadmap </a:t>
            </a:r>
            <a:r>
              <a:rPr lang="en-GB" sz="1200" b="0" i="0" kern="0" dirty="0">
                <a:solidFill>
                  <a:srgbClr val="FFFFFF"/>
                </a:solidFill>
                <a:latin typeface="Arial"/>
                <a:cs typeface="Arial"/>
                <a:sym typeface="Arial"/>
              </a:rPr>
              <a:t>to plan how you can introduce new services or do things in new ways. A shared roadmap facilitates lasting change. </a:t>
            </a:r>
          </a:p>
          <a:p>
            <a:pPr defTabSz="914400">
              <a:buClr>
                <a:srgbClr val="000000"/>
              </a:buClr>
              <a:buSzPts val="1100"/>
              <a:buFont typeface="Arial"/>
              <a:buNone/>
            </a:pPr>
            <a:endParaRPr sz="1200" kern="0" dirty="0">
              <a:solidFill>
                <a:srgbClr val="FFFFFF"/>
              </a:solidFill>
              <a:latin typeface="Arial"/>
              <a:cs typeface="Arial"/>
              <a:sym typeface="Arial"/>
            </a:endParaRPr>
          </a:p>
          <a:p>
            <a:pPr defTabSz="914400">
              <a:buClr>
                <a:srgbClr val="000000"/>
              </a:buClr>
              <a:buSzPts val="1100"/>
              <a:buFont typeface="Arial"/>
              <a:buNone/>
            </a:pPr>
            <a:r>
              <a:rPr lang="en-GB" sz="1200" kern="0" dirty="0">
                <a:solidFill>
                  <a:srgbClr val="FFFFFF"/>
                </a:solidFill>
                <a:latin typeface="Arial"/>
                <a:cs typeface="Arial"/>
                <a:sym typeface="Arial"/>
              </a:rPr>
              <a:t>A roadmap contains the vision of what you aim to achieve in the future and the essential steps to reach that goal. It provides an overview of key activities needed, helps to define milestones, and illustrates how they impact each other.</a:t>
            </a:r>
          </a:p>
          <a:p>
            <a:pPr defTabSz="914400">
              <a:buClr>
                <a:srgbClr val="000000"/>
              </a:buClr>
              <a:buSzPts val="1100"/>
              <a:buFont typeface="Arial"/>
              <a:buNone/>
            </a:pPr>
            <a:endParaRPr sz="1200" kern="0" dirty="0">
              <a:solidFill>
                <a:srgbClr val="FFFFFF"/>
              </a:solidFill>
              <a:highlight>
                <a:srgbClr val="1F4D8E"/>
              </a:highlight>
              <a:latin typeface="Arial"/>
              <a:cs typeface="Arial"/>
              <a:sym typeface="Arial"/>
            </a:endParaRPr>
          </a:p>
          <a:p>
            <a:pPr defTabSz="914400">
              <a:buClr>
                <a:srgbClr val="000000"/>
              </a:buClr>
              <a:buFont typeface="Arial"/>
              <a:buNone/>
            </a:pPr>
            <a:r>
              <a:rPr lang="en-GB" sz="1200" i="1" kern="0" dirty="0">
                <a:solidFill>
                  <a:srgbClr val="FFFFFF"/>
                </a:solidFill>
                <a:latin typeface="Arial"/>
                <a:cs typeface="Arial"/>
                <a:sym typeface="Arial"/>
              </a:rPr>
              <a:t>The two activities are also available as A3 sheets that you can print out and use together. </a:t>
            </a:r>
          </a:p>
        </p:txBody>
      </p:sp>
      <p:sp>
        <p:nvSpPr>
          <p:cNvPr id="14" name="Google Shape;29;p4">
            <a:extLst>
              <a:ext uri="{FF2B5EF4-FFF2-40B4-BE49-F238E27FC236}">
                <a16:creationId xmlns:a16="http://schemas.microsoft.com/office/drawing/2014/main" id="{5D144B8D-DED8-5343-4F24-5C073C44DD4E}"/>
              </a:ext>
            </a:extLst>
          </p:cNvPr>
          <p:cNvSpPr txBox="1"/>
          <p:nvPr userDrawn="1"/>
        </p:nvSpPr>
        <p:spPr>
          <a:xfrm>
            <a:off x="342900" y="342900"/>
            <a:ext cx="4000500" cy="2154406"/>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800" kern="0" dirty="0">
                <a:solidFill>
                  <a:srgbClr val="FFFFFF"/>
                </a:solidFill>
                <a:latin typeface="Arial"/>
                <a:cs typeface="Arial"/>
                <a:sym typeface="Arial"/>
              </a:rPr>
              <a:t>Introduction to</a:t>
            </a:r>
            <a:endParaRPr sz="2800" kern="0" dirty="0">
              <a:solidFill>
                <a:srgbClr val="FFFFFF"/>
              </a:solidFill>
              <a:latin typeface="Arial"/>
              <a:cs typeface="Arial"/>
              <a:sym typeface="Arial"/>
            </a:endParaRPr>
          </a:p>
          <a:p>
            <a:pPr defTabSz="914400">
              <a:buClr>
                <a:srgbClr val="000000"/>
              </a:buClr>
              <a:buFont typeface="Arial"/>
              <a:buNone/>
            </a:pPr>
            <a:r>
              <a:rPr lang="en-GB" sz="2800" kern="0" dirty="0">
                <a:solidFill>
                  <a:srgbClr val="FFFFFF"/>
                </a:solidFill>
                <a:latin typeface="Arial"/>
                <a:cs typeface="Arial"/>
                <a:sym typeface="Arial"/>
              </a:rPr>
              <a:t>Step Up</a:t>
            </a:r>
            <a:endParaRPr sz="2800"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A shared roadmap</a:t>
            </a:r>
            <a:endParaRPr sz="3600" b="1" i="1" kern="0" dirty="0">
              <a:solidFill>
                <a:srgbClr val="FFFFFF"/>
              </a:solidFill>
              <a:latin typeface="Arial"/>
              <a:cs typeface="Arial"/>
              <a:sym typeface="Arial"/>
            </a:endParaRPr>
          </a:p>
        </p:txBody>
      </p:sp>
      <p:sp>
        <p:nvSpPr>
          <p:cNvPr id="15" name="Google Shape;30;p4">
            <a:extLst>
              <a:ext uri="{FF2B5EF4-FFF2-40B4-BE49-F238E27FC236}">
                <a16:creationId xmlns:a16="http://schemas.microsoft.com/office/drawing/2014/main" id="{2B55F3C3-4F36-6E05-9E3D-BA41CEA4CC99}"/>
              </a:ext>
            </a:extLst>
          </p:cNvPr>
          <p:cNvSpPr txBox="1"/>
          <p:nvPr userDrawn="1"/>
        </p:nvSpPr>
        <p:spPr>
          <a:xfrm>
            <a:off x="5777139" y="2809790"/>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0" i="0" u="none" strike="noStrike" dirty="0">
                <a:solidFill>
                  <a:srgbClr val="000000"/>
                </a:solidFill>
                <a:effectLst/>
                <a:latin typeface="Arial" panose="020B0604020202020204" pitchFamily="34" charset="0"/>
              </a:rPr>
              <a:t>Use the vision to gain an overview of the essential elements needed to implement the solution.</a:t>
            </a:r>
            <a:endParaRPr sz="1000" kern="0" dirty="0">
              <a:solidFill>
                <a:srgbClr val="1F4D8E"/>
              </a:solidFill>
              <a:latin typeface="Arial"/>
              <a:cs typeface="Arial"/>
              <a:sym typeface="Arial"/>
            </a:endParaRPr>
          </a:p>
        </p:txBody>
      </p:sp>
      <p:sp>
        <p:nvSpPr>
          <p:cNvPr id="16" name="Google Shape;31;p4">
            <a:extLst>
              <a:ext uri="{FF2B5EF4-FFF2-40B4-BE49-F238E27FC236}">
                <a16:creationId xmlns:a16="http://schemas.microsoft.com/office/drawing/2014/main" id="{7DCD9EDB-9E23-94D8-BA78-93708E3D44EB}"/>
              </a:ext>
            </a:extLst>
          </p:cNvPr>
          <p:cNvSpPr txBox="1"/>
          <p:nvPr userDrawn="1"/>
        </p:nvSpPr>
        <p:spPr>
          <a:xfrm>
            <a:off x="5777149" y="2571750"/>
            <a:ext cx="3151800"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Vision and the big picture</a:t>
            </a:r>
            <a:endParaRPr sz="1200" b="1" kern="0" dirty="0">
              <a:solidFill>
                <a:srgbClr val="000000"/>
              </a:solidFill>
              <a:latin typeface="Arial"/>
              <a:cs typeface="Arial"/>
              <a:sym typeface="Arial"/>
            </a:endParaRPr>
          </a:p>
        </p:txBody>
      </p:sp>
      <p:sp>
        <p:nvSpPr>
          <p:cNvPr id="17" name="Google Shape;32;p4">
            <a:extLst>
              <a:ext uri="{FF2B5EF4-FFF2-40B4-BE49-F238E27FC236}">
                <a16:creationId xmlns:a16="http://schemas.microsoft.com/office/drawing/2014/main" id="{D6C4F671-D052-2D92-34EC-88F3F81707A4}"/>
              </a:ext>
            </a:extLst>
          </p:cNvPr>
          <p:cNvSpPr txBox="1"/>
          <p:nvPr userDrawn="1"/>
        </p:nvSpPr>
        <p:spPr>
          <a:xfrm>
            <a:off x="5777162" y="3544825"/>
            <a:ext cx="3151800"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Implementation plan</a:t>
            </a:r>
            <a:endParaRPr sz="1200" b="1" kern="0" dirty="0">
              <a:solidFill>
                <a:srgbClr val="000000"/>
              </a:solidFill>
              <a:latin typeface="Arial"/>
              <a:cs typeface="Arial"/>
              <a:sym typeface="Arial"/>
            </a:endParaRPr>
          </a:p>
        </p:txBody>
      </p:sp>
      <p:sp>
        <p:nvSpPr>
          <p:cNvPr id="18" name="Google Shape;33;p4">
            <a:extLst>
              <a:ext uri="{FF2B5EF4-FFF2-40B4-BE49-F238E27FC236}">
                <a16:creationId xmlns:a16="http://schemas.microsoft.com/office/drawing/2014/main" id="{48869ABB-566C-F662-EAC5-09692FE75A84}"/>
              </a:ext>
            </a:extLst>
          </p:cNvPr>
          <p:cNvSpPr txBox="1"/>
          <p:nvPr userDrawn="1"/>
        </p:nvSpPr>
        <p:spPr>
          <a:xfrm>
            <a:off x="5777139" y="3782865"/>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0" i="0" u="none" strike="noStrike" dirty="0">
                <a:solidFill>
                  <a:srgbClr val="000000"/>
                </a:solidFill>
                <a:effectLst/>
                <a:latin typeface="Arial" panose="020B0604020202020204" pitchFamily="34" charset="0"/>
              </a:rPr>
              <a:t>Use milestones to plan implementation. Select and plan a part of the work, and combine several sheets if necessary.</a:t>
            </a:r>
            <a:endParaRPr sz="1000" kern="0" dirty="0">
              <a:solidFill>
                <a:srgbClr val="1F4D8E"/>
              </a:solidFill>
              <a:latin typeface="Arial"/>
              <a:cs typeface="Arial"/>
              <a:sym typeface="Arial"/>
            </a:endParaRPr>
          </a:p>
        </p:txBody>
      </p:sp>
      <p:pic>
        <p:nvPicPr>
          <p:cNvPr id="22" name="Picture 21">
            <a:extLst>
              <a:ext uri="{FF2B5EF4-FFF2-40B4-BE49-F238E27FC236}">
                <a16:creationId xmlns:a16="http://schemas.microsoft.com/office/drawing/2014/main" id="{B9AD2706-EB7F-A31C-56BE-CC3DB7F0A183}"/>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0242" name="Picture 2">
            <a:extLst>
              <a:ext uri="{FF2B5EF4-FFF2-40B4-BE49-F238E27FC236}">
                <a16:creationId xmlns:a16="http://schemas.microsoft.com/office/drawing/2014/main" id="{FC3EC17B-9260-CE1F-BA7B-F1C732704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4138" y="2572957"/>
            <a:ext cx="1108289" cy="7835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890D12F-C2D9-6B87-4C1F-9AC25B12DE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84127" y="3618850"/>
            <a:ext cx="797074" cy="56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383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sjon og det store bildet intro">
    <p:spTree>
      <p:nvGrpSpPr>
        <p:cNvPr id="1" name=""/>
        <p:cNvGrpSpPr/>
        <p:nvPr/>
      </p:nvGrpSpPr>
      <p:grpSpPr>
        <a:xfrm>
          <a:off x="0" y="0"/>
          <a:ext cx="0" cy="0"/>
          <a:chOff x="0" y="0"/>
          <a:chExt cx="0" cy="0"/>
        </a:xfrm>
      </p:grpSpPr>
      <p:sp>
        <p:nvSpPr>
          <p:cNvPr id="9" name="Google Shape;38;p5">
            <a:extLst>
              <a:ext uri="{FF2B5EF4-FFF2-40B4-BE49-F238E27FC236}">
                <a16:creationId xmlns:a16="http://schemas.microsoft.com/office/drawing/2014/main" id="{06BDBB06-3013-9634-2B5B-DD2BE59CCFD7}"/>
              </a:ext>
            </a:extLst>
          </p:cNvPr>
          <p:cNvSpPr/>
          <p:nvPr userDrawn="1"/>
        </p:nvSpPr>
        <p:spPr>
          <a:xfrm>
            <a:off x="0" y="0"/>
            <a:ext cx="4572000" cy="5143500"/>
          </a:xfrm>
          <a:prstGeom prst="rect">
            <a:avLst/>
          </a:prstGeom>
          <a:solidFill>
            <a:srgbClr val="CF5B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0" name="Google Shape;39;p5">
            <a:extLst>
              <a:ext uri="{FF2B5EF4-FFF2-40B4-BE49-F238E27FC236}">
                <a16:creationId xmlns:a16="http://schemas.microsoft.com/office/drawing/2014/main" id="{B7F7CE36-4D4C-CF95-C5C7-EA4ECCBC16AD}"/>
              </a:ext>
            </a:extLst>
          </p:cNvPr>
          <p:cNvSpPr txBox="1"/>
          <p:nvPr userDrawn="1"/>
        </p:nvSpPr>
        <p:spPr>
          <a:xfrm>
            <a:off x="342900" y="12573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Vision and the big picture</a:t>
            </a:r>
            <a:endParaRPr sz="3600" b="1" kern="0" dirty="0">
              <a:solidFill>
                <a:srgbClr val="FFFFFF"/>
              </a:solidFill>
              <a:latin typeface="Arial"/>
              <a:cs typeface="Arial"/>
              <a:sym typeface="Arial"/>
            </a:endParaRPr>
          </a:p>
        </p:txBody>
      </p:sp>
      <p:sp>
        <p:nvSpPr>
          <p:cNvPr id="11" name="Google Shape;40;p5">
            <a:extLst>
              <a:ext uri="{FF2B5EF4-FFF2-40B4-BE49-F238E27FC236}">
                <a16:creationId xmlns:a16="http://schemas.microsoft.com/office/drawing/2014/main" id="{8A0408E8-9B05-236A-3A10-379E10549A93}"/>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b="0" i="0" u="none" strike="noStrike" dirty="0">
                <a:solidFill>
                  <a:schemeClr val="bg1"/>
                </a:solidFill>
                <a:effectLst/>
                <a:latin typeface="Arial" panose="020B0604020202020204" pitchFamily="34" charset="0"/>
              </a:rPr>
              <a:t>In this activity, you'll get an overview of the key elements required to implement the solution. </a:t>
            </a:r>
            <a:r>
              <a:rPr lang="en-GB" sz="1200" kern="0" dirty="0">
                <a:solidFill>
                  <a:srgbClr val="FFFFFF"/>
                </a:solidFill>
                <a:latin typeface="Arial"/>
                <a:cs typeface="Arial"/>
                <a:sym typeface="Arial"/>
              </a:rPr>
              <a:t>Agree on short descriptions of the challenge that the solution will improve and the vision for the future, before drawing a simple impact analysis to illustrate the value of making the change. </a:t>
            </a:r>
          </a:p>
          <a:p>
            <a:pPr defTabSz="914400">
              <a:buClr>
                <a:srgbClr val="000000"/>
              </a:buClr>
              <a:buFont typeface="Arial"/>
              <a:buNone/>
            </a:pPr>
            <a:endParaRPr lang="en-GB"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You then brainstorm possible activities that could be part of the project and discuss who should be involved in the process. Finally you organise the various activities in the project as parts or steps. </a:t>
            </a:r>
            <a:endParaRPr sz="1200" kern="0" dirty="0">
              <a:solidFill>
                <a:srgbClr val="FFFFFF"/>
              </a:solidFill>
              <a:latin typeface="Arial"/>
              <a:cs typeface="Arial"/>
              <a:sym typeface="Arial"/>
            </a:endParaRPr>
          </a:p>
        </p:txBody>
      </p:sp>
      <p:sp>
        <p:nvSpPr>
          <p:cNvPr id="12" name="Google Shape;41;p5">
            <a:extLst>
              <a:ext uri="{FF2B5EF4-FFF2-40B4-BE49-F238E27FC236}">
                <a16:creationId xmlns:a16="http://schemas.microsoft.com/office/drawing/2014/main" id="{11AB1B4B-C3F0-1F9C-6513-AB2B78C8C407}"/>
              </a:ext>
            </a:extLst>
          </p:cNvPr>
          <p:cNvSpPr txBox="1"/>
          <p:nvPr userDrawn="1"/>
        </p:nvSpPr>
        <p:spPr>
          <a:xfrm>
            <a:off x="4800600" y="2202450"/>
            <a:ext cx="30000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Give your project a name: </a:t>
            </a:r>
            <a:endParaRPr sz="1200" b="1" kern="0" dirty="0">
              <a:solidFill>
                <a:srgbClr val="000000"/>
              </a:solidFill>
              <a:latin typeface="Arial"/>
              <a:cs typeface="Arial"/>
              <a:sym typeface="Arial"/>
            </a:endParaRPr>
          </a:p>
        </p:txBody>
      </p:sp>
      <p:sp>
        <p:nvSpPr>
          <p:cNvPr id="14" name="Google Shape;43;p5">
            <a:extLst>
              <a:ext uri="{FF2B5EF4-FFF2-40B4-BE49-F238E27FC236}">
                <a16:creationId xmlns:a16="http://schemas.microsoft.com/office/drawing/2014/main" id="{98CC7B6F-040D-6951-23C0-91FBACBD8D76}"/>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6" name="Picture 15">
            <a:extLst>
              <a:ext uri="{FF2B5EF4-FFF2-40B4-BE49-F238E27FC236}">
                <a16:creationId xmlns:a16="http://schemas.microsoft.com/office/drawing/2014/main" id="{FB00BEE5-216F-F1A7-1CBB-7AD255EAE687}"/>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17" name="Picture 2">
            <a:extLst>
              <a:ext uri="{FF2B5EF4-FFF2-40B4-BE49-F238E27FC236}">
                <a16:creationId xmlns:a16="http://schemas.microsoft.com/office/drawing/2014/main" id="{7390193E-69AD-3747-0CCB-A8E5E3508D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449" y="379338"/>
            <a:ext cx="705309" cy="4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322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sjon og det store bilde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265298-0667-0B5C-5DE8-3985725FF5D0}"/>
              </a:ext>
            </a:extLst>
          </p:cNvPr>
          <p:cNvPicPr>
            <a:picLocks noChangeAspect="1"/>
          </p:cNvPicPr>
          <p:nvPr userDrawn="1"/>
        </p:nvPicPr>
        <p:blipFill>
          <a:blip r:embed="rId2"/>
          <a:stretch>
            <a:fillRect/>
          </a:stretch>
        </p:blipFill>
        <p:spPr>
          <a:xfrm>
            <a:off x="6196075" y="1682701"/>
            <a:ext cx="2604900" cy="2604900"/>
          </a:xfrm>
          <a:prstGeom prst="rect">
            <a:avLst/>
          </a:prstGeom>
        </p:spPr>
      </p:pic>
      <p:sp>
        <p:nvSpPr>
          <p:cNvPr id="10" name="Google Shape;46;p6">
            <a:extLst>
              <a:ext uri="{FF2B5EF4-FFF2-40B4-BE49-F238E27FC236}">
                <a16:creationId xmlns:a16="http://schemas.microsoft.com/office/drawing/2014/main" id="{0340505E-44C8-F44F-D5CC-D91AFB706782}"/>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Vision and the big picture</a:t>
            </a:r>
            <a:endParaRPr sz="900" b="1" kern="0" dirty="0">
              <a:solidFill>
                <a:srgbClr val="B7B7B7"/>
              </a:solidFill>
              <a:latin typeface="Arial"/>
              <a:cs typeface="Arial"/>
              <a:sym typeface="Arial"/>
            </a:endParaRPr>
          </a:p>
        </p:txBody>
      </p:sp>
      <p:sp>
        <p:nvSpPr>
          <p:cNvPr id="11" name="Google Shape;47;p6">
            <a:extLst>
              <a:ext uri="{FF2B5EF4-FFF2-40B4-BE49-F238E27FC236}">
                <a16:creationId xmlns:a16="http://schemas.microsoft.com/office/drawing/2014/main" id="{BE413060-B498-89AB-C0C9-BAA8948BEAD7}"/>
              </a:ext>
            </a:extLst>
          </p:cNvPr>
          <p:cNvSpPr txBox="1"/>
          <p:nvPr userDrawn="1"/>
        </p:nvSpPr>
        <p:spPr>
          <a:xfrm>
            <a:off x="344650" y="575200"/>
            <a:ext cx="84096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Describe the current state and your desired future</a:t>
            </a:r>
            <a:endParaRPr sz="2000" b="1" kern="0" dirty="0">
              <a:solidFill>
                <a:srgbClr val="000000"/>
              </a:solidFill>
              <a:latin typeface="Arial"/>
              <a:cs typeface="Arial"/>
              <a:sym typeface="Arial"/>
            </a:endParaRPr>
          </a:p>
        </p:txBody>
      </p:sp>
      <p:sp>
        <p:nvSpPr>
          <p:cNvPr id="12" name="Google Shape;48;p6">
            <a:extLst>
              <a:ext uri="{FF2B5EF4-FFF2-40B4-BE49-F238E27FC236}">
                <a16:creationId xmlns:a16="http://schemas.microsoft.com/office/drawing/2014/main" id="{A73BE626-D301-797C-867F-490BAE905B29}"/>
              </a:ext>
            </a:extLst>
          </p:cNvPr>
          <p:cNvSpPr txBox="1"/>
          <p:nvPr userDrawn="1"/>
        </p:nvSpPr>
        <p:spPr>
          <a:xfrm>
            <a:off x="343150" y="1156500"/>
            <a:ext cx="20547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Which challenge will the solution improve?</a:t>
            </a:r>
            <a:endParaRPr sz="1200" kern="0" dirty="0">
              <a:solidFill>
                <a:srgbClr val="000000"/>
              </a:solidFill>
              <a:latin typeface="Arial"/>
              <a:cs typeface="Arial"/>
              <a:sym typeface="Arial"/>
            </a:endParaRPr>
          </a:p>
        </p:txBody>
      </p:sp>
      <p:sp>
        <p:nvSpPr>
          <p:cNvPr id="13" name="Google Shape;49;p6">
            <a:extLst>
              <a:ext uri="{FF2B5EF4-FFF2-40B4-BE49-F238E27FC236}">
                <a16:creationId xmlns:a16="http://schemas.microsoft.com/office/drawing/2014/main" id="{EFB3127D-6EF9-8E4E-4BEA-513F912E0C58}"/>
              </a:ext>
            </a:extLst>
          </p:cNvPr>
          <p:cNvSpPr txBox="1"/>
          <p:nvPr userDrawn="1"/>
        </p:nvSpPr>
        <p:spPr>
          <a:xfrm>
            <a:off x="6196075" y="1156500"/>
            <a:ext cx="26049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Adjust* the square to estimate the value of the project.</a:t>
            </a:r>
            <a:endParaRPr sz="1200" kern="0" dirty="0">
              <a:solidFill>
                <a:srgbClr val="000000"/>
              </a:solidFill>
              <a:latin typeface="Arial"/>
              <a:cs typeface="Arial"/>
              <a:sym typeface="Arial"/>
            </a:endParaRPr>
          </a:p>
        </p:txBody>
      </p:sp>
      <p:sp>
        <p:nvSpPr>
          <p:cNvPr id="14" name="Google Shape;50;p6">
            <a:extLst>
              <a:ext uri="{FF2B5EF4-FFF2-40B4-BE49-F238E27FC236}">
                <a16:creationId xmlns:a16="http://schemas.microsoft.com/office/drawing/2014/main" id="{DC124E5D-CDC6-8CD6-6BAA-F77F7445D8A6}"/>
              </a:ext>
            </a:extLst>
          </p:cNvPr>
          <p:cNvSpPr txBox="1"/>
          <p:nvPr userDrawn="1"/>
        </p:nvSpPr>
        <p:spPr>
          <a:xfrm>
            <a:off x="2519950" y="1156500"/>
            <a:ext cx="3454800" cy="5262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is your vision for the future?</a:t>
            </a:r>
            <a:endParaRPr sz="1200" kern="0" dirty="0">
              <a:solidFill>
                <a:srgbClr val="000000"/>
              </a:solidFill>
              <a:latin typeface="Arial"/>
              <a:cs typeface="Arial"/>
              <a:sym typeface="Arial"/>
            </a:endParaRPr>
          </a:p>
        </p:txBody>
      </p:sp>
      <p:sp>
        <p:nvSpPr>
          <p:cNvPr id="15" name="Google Shape;51;p6">
            <a:extLst>
              <a:ext uri="{FF2B5EF4-FFF2-40B4-BE49-F238E27FC236}">
                <a16:creationId xmlns:a16="http://schemas.microsoft.com/office/drawing/2014/main" id="{CE815032-5E85-8E62-493E-266B33AAC966}"/>
              </a:ext>
            </a:extLst>
          </p:cNvPr>
          <p:cNvSpPr txBox="1"/>
          <p:nvPr userDrawn="1"/>
        </p:nvSpPr>
        <p:spPr>
          <a:xfrm>
            <a:off x="2519950" y="3836100"/>
            <a:ext cx="3454800" cy="3981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000000"/>
                </a:solidFill>
                <a:latin typeface="Arial"/>
                <a:cs typeface="Arial"/>
                <a:sym typeface="Arial"/>
              </a:rPr>
              <a:t>When will you reach it (year)?</a:t>
            </a:r>
            <a:endParaRPr sz="1200" kern="0" dirty="0">
              <a:solidFill>
                <a:srgbClr val="000000"/>
              </a:solidFill>
              <a:latin typeface="Arial"/>
              <a:cs typeface="Arial"/>
              <a:sym typeface="Arial"/>
            </a:endParaRPr>
          </a:p>
        </p:txBody>
      </p:sp>
      <p:sp>
        <p:nvSpPr>
          <p:cNvPr id="16" name="Google Shape;52;p6">
            <a:extLst>
              <a:ext uri="{FF2B5EF4-FFF2-40B4-BE49-F238E27FC236}">
                <a16:creationId xmlns:a16="http://schemas.microsoft.com/office/drawing/2014/main" id="{35DBF7DF-5D1E-B838-18AF-0EC49867AA94}"/>
              </a:ext>
            </a:extLst>
          </p:cNvPr>
          <p:cNvSpPr txBox="1"/>
          <p:nvPr userDrawn="1"/>
        </p:nvSpPr>
        <p:spPr>
          <a:xfrm>
            <a:off x="6220538" y="4629150"/>
            <a:ext cx="2558100" cy="342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700" b="0" i="1" kern="0" dirty="0">
                <a:solidFill>
                  <a:srgbClr val="CF5B8E"/>
                </a:solidFill>
                <a:latin typeface="Arial"/>
                <a:cs typeface="Arial"/>
                <a:sym typeface="Arial"/>
              </a:rPr>
              <a:t>*Move the corners independently of each other by </a:t>
            </a:r>
            <a:r>
              <a:rPr lang="en-GB" sz="700" b="1" i="1" kern="0" dirty="0">
                <a:solidFill>
                  <a:srgbClr val="CF5B8E"/>
                </a:solidFill>
                <a:latin typeface="Arial"/>
                <a:cs typeface="Arial"/>
                <a:sym typeface="Arial"/>
              </a:rPr>
              <a:t>right-clicking on the square and selecting Edit points</a:t>
            </a:r>
          </a:p>
        </p:txBody>
      </p:sp>
    </p:spTree>
    <p:extLst>
      <p:ext uri="{BB962C8B-B14F-4D97-AF65-F5344CB8AC3E}">
        <p14:creationId xmlns:p14="http://schemas.microsoft.com/office/powerpoint/2010/main" val="13273718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sjon og det store bildet 2">
    <p:spTree>
      <p:nvGrpSpPr>
        <p:cNvPr id="1" name=""/>
        <p:cNvGrpSpPr/>
        <p:nvPr/>
      </p:nvGrpSpPr>
      <p:grpSpPr>
        <a:xfrm>
          <a:off x="0" y="0"/>
          <a:ext cx="0" cy="0"/>
          <a:chOff x="0" y="0"/>
          <a:chExt cx="0" cy="0"/>
        </a:xfrm>
      </p:grpSpPr>
      <p:sp>
        <p:nvSpPr>
          <p:cNvPr id="8" name="Google Shape;55;p7">
            <a:extLst>
              <a:ext uri="{FF2B5EF4-FFF2-40B4-BE49-F238E27FC236}">
                <a16:creationId xmlns:a16="http://schemas.microsoft.com/office/drawing/2014/main" id="{75076B60-34C0-95A8-F54A-4E7A348AF65D}"/>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Vision and the big picture</a:t>
            </a:r>
          </a:p>
        </p:txBody>
      </p:sp>
      <p:sp>
        <p:nvSpPr>
          <p:cNvPr id="9" name="Google Shape;56;p7">
            <a:extLst>
              <a:ext uri="{FF2B5EF4-FFF2-40B4-BE49-F238E27FC236}">
                <a16:creationId xmlns:a16="http://schemas.microsoft.com/office/drawing/2014/main" id="{2118060C-3322-DAD2-309C-189A2FF95644}"/>
              </a:ext>
            </a:extLst>
          </p:cNvPr>
          <p:cNvSpPr txBox="1"/>
          <p:nvPr userDrawn="1"/>
        </p:nvSpPr>
        <p:spPr>
          <a:xfrm>
            <a:off x="342400" y="1682700"/>
            <a:ext cx="3995100" cy="31179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Activities</a:t>
            </a:r>
            <a:endParaRPr sz="1000" b="1" kern="0" dirty="0">
              <a:solidFill>
                <a:srgbClr val="000000"/>
              </a:solidFill>
              <a:latin typeface="Arial"/>
              <a:cs typeface="Arial"/>
              <a:sym typeface="Arial"/>
            </a:endParaRPr>
          </a:p>
        </p:txBody>
      </p:sp>
      <p:sp>
        <p:nvSpPr>
          <p:cNvPr id="10" name="Google Shape;57;p7">
            <a:extLst>
              <a:ext uri="{FF2B5EF4-FFF2-40B4-BE49-F238E27FC236}">
                <a16:creationId xmlns:a16="http://schemas.microsoft.com/office/drawing/2014/main" id="{90AAE5A5-9B99-BF9D-6B5E-177640820197}"/>
              </a:ext>
            </a:extLst>
          </p:cNvPr>
          <p:cNvSpPr txBox="1"/>
          <p:nvPr userDrawn="1"/>
        </p:nvSpPr>
        <p:spPr>
          <a:xfrm>
            <a:off x="4800606" y="1682700"/>
            <a:ext cx="3998100" cy="31179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People and roles</a:t>
            </a:r>
            <a:endParaRPr sz="1000" b="1" kern="0" dirty="0">
              <a:solidFill>
                <a:srgbClr val="000000"/>
              </a:solidFill>
              <a:latin typeface="Arial"/>
              <a:cs typeface="Arial"/>
              <a:sym typeface="Arial"/>
            </a:endParaRPr>
          </a:p>
        </p:txBody>
      </p:sp>
      <p:sp>
        <p:nvSpPr>
          <p:cNvPr id="11" name="Google Shape;58;p7">
            <a:extLst>
              <a:ext uri="{FF2B5EF4-FFF2-40B4-BE49-F238E27FC236}">
                <a16:creationId xmlns:a16="http://schemas.microsoft.com/office/drawing/2014/main" id="{2A6C1363-F317-3575-3288-6D71B702EBE4}"/>
              </a:ext>
            </a:extLst>
          </p:cNvPr>
          <p:cNvSpPr txBox="1"/>
          <p:nvPr userDrawn="1"/>
        </p:nvSpPr>
        <p:spPr>
          <a:xfrm>
            <a:off x="343150" y="1156500"/>
            <a:ext cx="4000200" cy="5262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000000"/>
                </a:solidFill>
                <a:latin typeface="Arial"/>
                <a:cs typeface="Arial"/>
                <a:sym typeface="Arial"/>
              </a:rPr>
              <a:t>Use the boxes for open brainstorming. </a:t>
            </a:r>
            <a:endParaRPr sz="1200" kern="0" dirty="0">
              <a:solidFill>
                <a:srgbClr val="000000"/>
              </a:solidFill>
              <a:latin typeface="Arial"/>
              <a:cs typeface="Arial"/>
              <a:sym typeface="Arial"/>
            </a:endParaRPr>
          </a:p>
          <a:p>
            <a:pPr defTabSz="914400">
              <a:buClr>
                <a:srgbClr val="000000"/>
              </a:buClr>
              <a:buFont typeface="Arial"/>
              <a:buNone/>
            </a:pPr>
            <a:r>
              <a:rPr lang="en-GB" sz="1200" kern="0" dirty="0">
                <a:solidFill>
                  <a:srgbClr val="000000"/>
                </a:solidFill>
                <a:latin typeface="Arial"/>
                <a:cs typeface="Arial"/>
                <a:sym typeface="Arial"/>
              </a:rPr>
              <a:t>What can you do to achieve the vision? </a:t>
            </a:r>
            <a:endParaRPr sz="1200" kern="0" dirty="0">
              <a:solidFill>
                <a:srgbClr val="000000"/>
              </a:solidFill>
              <a:latin typeface="Arial"/>
              <a:cs typeface="Arial"/>
              <a:sym typeface="Arial"/>
            </a:endParaRPr>
          </a:p>
        </p:txBody>
      </p:sp>
      <p:sp>
        <p:nvSpPr>
          <p:cNvPr id="12" name="Google Shape;59;p7">
            <a:extLst>
              <a:ext uri="{FF2B5EF4-FFF2-40B4-BE49-F238E27FC236}">
                <a16:creationId xmlns:a16="http://schemas.microsoft.com/office/drawing/2014/main" id="{DAAE7461-EDB6-E1FC-7B20-572057F76CA4}"/>
              </a:ext>
            </a:extLst>
          </p:cNvPr>
          <p:cNvSpPr txBox="1"/>
          <p:nvPr userDrawn="1"/>
        </p:nvSpPr>
        <p:spPr>
          <a:xfrm>
            <a:off x="344650" y="575200"/>
            <a:ext cx="84096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Brainstorm potential activities that could be part of the project</a:t>
            </a:r>
            <a:endParaRPr sz="2000" b="1" kern="0" dirty="0">
              <a:solidFill>
                <a:srgbClr val="000000"/>
              </a:solidFill>
              <a:latin typeface="Arial"/>
              <a:cs typeface="Arial"/>
              <a:sym typeface="Arial"/>
            </a:endParaRPr>
          </a:p>
        </p:txBody>
      </p:sp>
      <p:sp>
        <p:nvSpPr>
          <p:cNvPr id="13" name="Google Shape;60;p7">
            <a:extLst>
              <a:ext uri="{FF2B5EF4-FFF2-40B4-BE49-F238E27FC236}">
                <a16:creationId xmlns:a16="http://schemas.microsoft.com/office/drawing/2014/main" id="{EF3E30BD-51D7-B4B0-A9FB-D6059AE33148}"/>
              </a:ext>
            </a:extLst>
          </p:cNvPr>
          <p:cNvSpPr txBox="1"/>
          <p:nvPr userDrawn="1"/>
        </p:nvSpPr>
        <p:spPr>
          <a:xfrm>
            <a:off x="4799550" y="1156500"/>
            <a:ext cx="4000200" cy="5262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000000"/>
                </a:solidFill>
                <a:latin typeface="Arial"/>
                <a:cs typeface="Arial"/>
                <a:sym typeface="Arial"/>
              </a:rPr>
              <a:t>Who should be involved? </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23151999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jon og det store bildet 3">
    <p:spTree>
      <p:nvGrpSpPr>
        <p:cNvPr id="1" name=""/>
        <p:cNvGrpSpPr/>
        <p:nvPr/>
      </p:nvGrpSpPr>
      <p:grpSpPr>
        <a:xfrm>
          <a:off x="0" y="0"/>
          <a:ext cx="0" cy="0"/>
          <a:chOff x="0" y="0"/>
          <a:chExt cx="0" cy="0"/>
        </a:xfrm>
      </p:grpSpPr>
      <p:sp>
        <p:nvSpPr>
          <p:cNvPr id="11" name="Google Shape;62;p8">
            <a:extLst>
              <a:ext uri="{FF2B5EF4-FFF2-40B4-BE49-F238E27FC236}">
                <a16:creationId xmlns:a16="http://schemas.microsoft.com/office/drawing/2014/main" id="{0D9C6165-C455-C9FC-904C-1ADF0B3CCBE8}"/>
              </a:ext>
            </a:extLst>
          </p:cNvPr>
          <p:cNvSpPr txBox="1"/>
          <p:nvPr userDrawn="1"/>
        </p:nvSpPr>
        <p:spPr>
          <a:xfrm>
            <a:off x="343150" y="1682700"/>
            <a:ext cx="8457600" cy="31179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12" name="Google Shape;63;p8">
            <a:extLst>
              <a:ext uri="{FF2B5EF4-FFF2-40B4-BE49-F238E27FC236}">
                <a16:creationId xmlns:a16="http://schemas.microsoft.com/office/drawing/2014/main" id="{1D933804-C189-29F4-7314-23C7BBEA667D}"/>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Vision and the big picture</a:t>
            </a:r>
          </a:p>
        </p:txBody>
      </p:sp>
      <p:sp>
        <p:nvSpPr>
          <p:cNvPr id="13" name="Google Shape;64;p8">
            <a:extLst>
              <a:ext uri="{FF2B5EF4-FFF2-40B4-BE49-F238E27FC236}">
                <a16:creationId xmlns:a16="http://schemas.microsoft.com/office/drawing/2014/main" id="{DA55A704-28FF-4A8C-AB98-A47354B93B1D}"/>
              </a:ext>
            </a:extLst>
          </p:cNvPr>
          <p:cNvSpPr txBox="1"/>
          <p:nvPr userDrawn="1"/>
        </p:nvSpPr>
        <p:spPr>
          <a:xfrm>
            <a:off x="344650" y="575200"/>
            <a:ext cx="84096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Sort the most important activities</a:t>
            </a:r>
            <a:endParaRPr sz="2000" b="1" kern="0" dirty="0">
              <a:solidFill>
                <a:srgbClr val="000000"/>
              </a:solidFill>
              <a:latin typeface="Arial"/>
              <a:cs typeface="Arial"/>
              <a:sym typeface="Arial"/>
            </a:endParaRPr>
          </a:p>
        </p:txBody>
      </p:sp>
      <p:sp>
        <p:nvSpPr>
          <p:cNvPr id="14" name="Google Shape;65;p8">
            <a:extLst>
              <a:ext uri="{FF2B5EF4-FFF2-40B4-BE49-F238E27FC236}">
                <a16:creationId xmlns:a16="http://schemas.microsoft.com/office/drawing/2014/main" id="{B51DCE3F-4B2A-86F5-14A3-BA1A49B3C89F}"/>
              </a:ext>
            </a:extLst>
          </p:cNvPr>
          <p:cNvSpPr txBox="1"/>
          <p:nvPr userDrawn="1"/>
        </p:nvSpPr>
        <p:spPr>
          <a:xfrm>
            <a:off x="343200" y="1156500"/>
            <a:ext cx="8457600" cy="5262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can you already start with tomorrow, and what should wait until later? </a:t>
            </a:r>
            <a:endParaRPr sz="1200" kern="0" dirty="0">
              <a:solidFill>
                <a:srgbClr val="000000"/>
              </a:solidFill>
              <a:latin typeface="Arial"/>
              <a:cs typeface="Arial"/>
              <a:sym typeface="Arial"/>
            </a:endParaRPr>
          </a:p>
        </p:txBody>
      </p:sp>
      <p:sp>
        <p:nvSpPr>
          <p:cNvPr id="15" name="Google Shape;66;p8">
            <a:extLst>
              <a:ext uri="{FF2B5EF4-FFF2-40B4-BE49-F238E27FC236}">
                <a16:creationId xmlns:a16="http://schemas.microsoft.com/office/drawing/2014/main" id="{F8D94C8F-9536-1B5D-79A8-6D8E41F9CB0A}"/>
              </a:ext>
            </a:extLst>
          </p:cNvPr>
          <p:cNvSpPr txBox="1"/>
          <p:nvPr userDrawn="1"/>
        </p:nvSpPr>
        <p:spPr>
          <a:xfrm>
            <a:off x="343100" y="1680750"/>
            <a:ext cx="2819400" cy="3117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Short term</a:t>
            </a:r>
            <a:endParaRPr sz="1000" b="1" kern="0" dirty="0">
              <a:solidFill>
                <a:srgbClr val="000000"/>
              </a:solidFill>
              <a:latin typeface="Arial"/>
              <a:cs typeface="Arial"/>
              <a:sym typeface="Arial"/>
            </a:endParaRPr>
          </a:p>
        </p:txBody>
      </p:sp>
      <p:sp>
        <p:nvSpPr>
          <p:cNvPr id="16" name="Google Shape;67;p8">
            <a:extLst>
              <a:ext uri="{FF2B5EF4-FFF2-40B4-BE49-F238E27FC236}">
                <a16:creationId xmlns:a16="http://schemas.microsoft.com/office/drawing/2014/main" id="{E99EA0C7-7FA9-FFD7-D460-9D6D676192D7}"/>
              </a:ext>
            </a:extLst>
          </p:cNvPr>
          <p:cNvSpPr txBox="1"/>
          <p:nvPr userDrawn="1"/>
        </p:nvSpPr>
        <p:spPr>
          <a:xfrm>
            <a:off x="3162230" y="1680750"/>
            <a:ext cx="2819400" cy="3117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i="1" kern="0" dirty="0">
                <a:solidFill>
                  <a:srgbClr val="07001A"/>
                </a:solidFill>
                <a:latin typeface="Arial"/>
                <a:cs typeface="Arial"/>
                <a:sym typeface="Arial"/>
              </a:rPr>
              <a:t>Medium term</a:t>
            </a:r>
            <a:endParaRPr sz="1000" i="1" kern="0" dirty="0">
              <a:solidFill>
                <a:srgbClr val="07001A"/>
              </a:solidFill>
              <a:latin typeface="Arial"/>
              <a:cs typeface="Arial"/>
              <a:sym typeface="Arial"/>
            </a:endParaRPr>
          </a:p>
        </p:txBody>
      </p:sp>
      <p:sp>
        <p:nvSpPr>
          <p:cNvPr id="17" name="Google Shape;68;p8">
            <a:extLst>
              <a:ext uri="{FF2B5EF4-FFF2-40B4-BE49-F238E27FC236}">
                <a16:creationId xmlns:a16="http://schemas.microsoft.com/office/drawing/2014/main" id="{496F9C9A-333A-90CB-E94B-D1E7DDF43B12}"/>
              </a:ext>
            </a:extLst>
          </p:cNvPr>
          <p:cNvSpPr txBox="1"/>
          <p:nvPr userDrawn="1"/>
        </p:nvSpPr>
        <p:spPr>
          <a:xfrm>
            <a:off x="5981359" y="1680750"/>
            <a:ext cx="2819400" cy="3117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Long term</a:t>
            </a:r>
            <a:endParaRPr sz="1000" b="1" kern="0" dirty="0">
              <a:solidFill>
                <a:srgbClr val="000000"/>
              </a:solidFill>
              <a:latin typeface="Arial"/>
              <a:cs typeface="Arial"/>
              <a:sym typeface="Arial"/>
            </a:endParaRPr>
          </a:p>
        </p:txBody>
      </p:sp>
      <p:cxnSp>
        <p:nvCxnSpPr>
          <p:cNvPr id="18" name="Google Shape;69;p8">
            <a:extLst>
              <a:ext uri="{FF2B5EF4-FFF2-40B4-BE49-F238E27FC236}">
                <a16:creationId xmlns:a16="http://schemas.microsoft.com/office/drawing/2014/main" id="{35C27E5C-9CC5-2E27-CA87-0328077C98B0}"/>
              </a:ext>
            </a:extLst>
          </p:cNvPr>
          <p:cNvCxnSpPr/>
          <p:nvPr userDrawn="1"/>
        </p:nvCxnSpPr>
        <p:spPr>
          <a:xfrm>
            <a:off x="3162500" y="1684639"/>
            <a:ext cx="0" cy="3114000"/>
          </a:xfrm>
          <a:prstGeom prst="straightConnector1">
            <a:avLst/>
          </a:prstGeom>
          <a:noFill/>
          <a:ln w="9525" cap="flat" cmpd="sng">
            <a:solidFill>
              <a:srgbClr val="EEEEEE"/>
            </a:solidFill>
            <a:prstDash val="dash"/>
            <a:round/>
            <a:headEnd type="none" w="med" len="med"/>
            <a:tailEnd type="none" w="med" len="med"/>
          </a:ln>
        </p:spPr>
      </p:cxnSp>
      <p:cxnSp>
        <p:nvCxnSpPr>
          <p:cNvPr id="19" name="Google Shape;70;p8">
            <a:extLst>
              <a:ext uri="{FF2B5EF4-FFF2-40B4-BE49-F238E27FC236}">
                <a16:creationId xmlns:a16="http://schemas.microsoft.com/office/drawing/2014/main" id="{562046EB-A4D9-2B5B-540A-B989E28AEF50}"/>
              </a:ext>
            </a:extLst>
          </p:cNvPr>
          <p:cNvCxnSpPr/>
          <p:nvPr userDrawn="1"/>
        </p:nvCxnSpPr>
        <p:spPr>
          <a:xfrm>
            <a:off x="5981350" y="1684639"/>
            <a:ext cx="0" cy="3114000"/>
          </a:xfrm>
          <a:prstGeom prst="straightConnector1">
            <a:avLst/>
          </a:prstGeom>
          <a:noFill/>
          <a:ln w="9525" cap="flat" cmpd="sng">
            <a:solidFill>
              <a:srgbClr val="EEEEEE"/>
            </a:solidFill>
            <a:prstDash val="dash"/>
            <a:round/>
            <a:headEnd type="none" w="med" len="med"/>
            <a:tailEnd type="none" w="med" len="med"/>
          </a:ln>
        </p:spPr>
      </p:cxnSp>
    </p:spTree>
    <p:extLst>
      <p:ext uri="{BB962C8B-B14F-4D97-AF65-F5344CB8AC3E}">
        <p14:creationId xmlns:p14="http://schemas.microsoft.com/office/powerpoint/2010/main" val="32989910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jon og det store bildet 4">
    <p:spTree>
      <p:nvGrpSpPr>
        <p:cNvPr id="1" name=""/>
        <p:cNvGrpSpPr/>
        <p:nvPr/>
      </p:nvGrpSpPr>
      <p:grpSpPr>
        <a:xfrm>
          <a:off x="0" y="0"/>
          <a:ext cx="0" cy="0"/>
          <a:chOff x="0" y="0"/>
          <a:chExt cx="0" cy="0"/>
        </a:xfrm>
      </p:grpSpPr>
      <p:sp>
        <p:nvSpPr>
          <p:cNvPr id="6" name="Google Shape;72;p9">
            <a:extLst>
              <a:ext uri="{FF2B5EF4-FFF2-40B4-BE49-F238E27FC236}">
                <a16:creationId xmlns:a16="http://schemas.microsoft.com/office/drawing/2014/main" id="{C15743BD-6C0B-7696-D337-D373C08020C3}"/>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Vision and the big picture</a:t>
            </a:r>
          </a:p>
        </p:txBody>
      </p:sp>
      <p:sp>
        <p:nvSpPr>
          <p:cNvPr id="7" name="Google Shape;73;p9">
            <a:extLst>
              <a:ext uri="{FF2B5EF4-FFF2-40B4-BE49-F238E27FC236}">
                <a16:creationId xmlns:a16="http://schemas.microsoft.com/office/drawing/2014/main" id="{A278824C-CAA2-6151-0234-4F827A166C95}"/>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Who </a:t>
            </a:r>
            <a:r>
              <a:rPr lang="en-GB" sz="1200" b="1" kern="0" dirty="0">
                <a:solidFill>
                  <a:srgbClr val="000000"/>
                </a:solidFill>
                <a:latin typeface="Arial"/>
                <a:cs typeface="Arial"/>
                <a:sym typeface="Arial"/>
              </a:rPr>
              <a:t>owns</a:t>
            </a:r>
            <a:r>
              <a:rPr lang="en-GB" sz="1200" kern="0" dirty="0">
                <a:solidFill>
                  <a:srgbClr val="000000"/>
                </a:solidFill>
                <a:latin typeface="Arial"/>
                <a:cs typeface="Arial"/>
                <a:sym typeface="Arial"/>
              </a:rPr>
              <a:t> the vision? Who do you need to </a:t>
            </a:r>
            <a:r>
              <a:rPr lang="en-GB" sz="1200" b="1" kern="0" dirty="0">
                <a:solidFill>
                  <a:srgbClr val="000000"/>
                </a:solidFill>
                <a:latin typeface="Arial"/>
                <a:cs typeface="Arial"/>
                <a:sym typeface="Arial"/>
              </a:rPr>
              <a:t>share and anchor</a:t>
            </a:r>
            <a:r>
              <a:rPr lang="en-GB" sz="1200" kern="0" dirty="0">
                <a:solidFill>
                  <a:srgbClr val="000000"/>
                </a:solidFill>
                <a:latin typeface="Arial"/>
                <a:cs typeface="Arial"/>
                <a:sym typeface="Arial"/>
              </a:rPr>
              <a:t> the vision with? </a:t>
            </a:r>
          </a:p>
        </p:txBody>
      </p:sp>
      <p:sp>
        <p:nvSpPr>
          <p:cNvPr id="8" name="Google Shape;74;p9">
            <a:extLst>
              <a:ext uri="{FF2B5EF4-FFF2-40B4-BE49-F238E27FC236}">
                <a16:creationId xmlns:a16="http://schemas.microsoft.com/office/drawing/2014/main" id="{CFA2418C-FECD-F84A-7DED-609D953CE340}"/>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a:t>
            </a:r>
            <a:r>
              <a:rPr lang="en-GB" sz="1200" b="1" kern="0" dirty="0">
                <a:solidFill>
                  <a:srgbClr val="000000"/>
                </a:solidFill>
                <a:latin typeface="Arial"/>
                <a:cs typeface="Arial"/>
                <a:sym typeface="Arial"/>
              </a:rPr>
              <a:t>resources and support </a:t>
            </a:r>
            <a:r>
              <a:rPr lang="en-GB" sz="1200" kern="0" dirty="0">
                <a:solidFill>
                  <a:srgbClr val="000000"/>
                </a:solidFill>
                <a:latin typeface="Arial"/>
                <a:cs typeface="Arial"/>
                <a:sym typeface="Arial"/>
              </a:rPr>
              <a:t>do you need to start the work? </a:t>
            </a:r>
          </a:p>
        </p:txBody>
      </p:sp>
      <p:sp>
        <p:nvSpPr>
          <p:cNvPr id="9" name="Google Shape;75;p9">
            <a:extLst>
              <a:ext uri="{FF2B5EF4-FFF2-40B4-BE49-F238E27FC236}">
                <a16:creationId xmlns:a16="http://schemas.microsoft.com/office/drawing/2014/main" id="{3CAC0696-45E2-D25A-23DC-08DC0C6D723A}"/>
              </a:ext>
            </a:extLst>
          </p:cNvPr>
          <p:cNvSpPr txBox="1"/>
          <p:nvPr userDrawn="1"/>
        </p:nvSpPr>
        <p:spPr>
          <a:xfrm>
            <a:off x="344650" y="575200"/>
            <a:ext cx="84564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Findings from discussions about the vision and big picture</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7279520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ro: et solid fundament 1">
    <p:bg>
      <p:bgPr>
        <a:solidFill>
          <a:srgbClr val="1E4D8E"/>
        </a:solidFill>
        <a:effectLst/>
      </p:bgPr>
    </p:bg>
    <p:spTree>
      <p:nvGrpSpPr>
        <p:cNvPr id="1" name=""/>
        <p:cNvGrpSpPr/>
        <p:nvPr/>
      </p:nvGrpSpPr>
      <p:grpSpPr>
        <a:xfrm>
          <a:off x="0" y="0"/>
          <a:ext cx="0" cy="0"/>
          <a:chOff x="0" y="0"/>
          <a:chExt cx="0" cy="0"/>
        </a:xfrm>
      </p:grpSpPr>
      <p:sp>
        <p:nvSpPr>
          <p:cNvPr id="26" name="Google Shape;13;p3">
            <a:extLst>
              <a:ext uri="{FF2B5EF4-FFF2-40B4-BE49-F238E27FC236}">
                <a16:creationId xmlns:a16="http://schemas.microsoft.com/office/drawing/2014/main" id="{7AEC4B32-3395-032C-3B5A-BCB3D0699BB9}"/>
              </a:ext>
            </a:extLst>
          </p:cNvPr>
          <p:cNvSpPr/>
          <p:nvPr userDrawn="1"/>
        </p:nvSpPr>
        <p:spPr>
          <a:xfrm>
            <a:off x="4800600" y="2571750"/>
            <a:ext cx="3657600" cy="22290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7" name="Google Shape;14;p3">
            <a:extLst>
              <a:ext uri="{FF2B5EF4-FFF2-40B4-BE49-F238E27FC236}">
                <a16:creationId xmlns:a16="http://schemas.microsoft.com/office/drawing/2014/main" id="{DDD0E5EC-E0B0-FD75-3B3D-48F322B4EEA8}"/>
              </a:ext>
            </a:extLst>
          </p:cNvPr>
          <p:cNvSpPr txBox="1"/>
          <p:nvPr userDrawn="1"/>
        </p:nvSpPr>
        <p:spPr>
          <a:xfrm>
            <a:off x="342900" y="342900"/>
            <a:ext cx="4457700" cy="142087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kern="0" dirty="0">
                <a:solidFill>
                  <a:srgbClr val="FFFFFF"/>
                </a:solidFill>
                <a:latin typeface="Arial"/>
                <a:cs typeface="Arial"/>
                <a:sym typeface="Arial"/>
              </a:rPr>
              <a:t>Step Up</a:t>
            </a:r>
            <a:endParaRPr sz="3600" kern="0" dirty="0">
              <a:solidFill>
                <a:srgbClr val="FFFFFF"/>
              </a:solidFill>
              <a:latin typeface="Arial"/>
              <a:cs typeface="Arial"/>
              <a:sym typeface="Arial"/>
            </a:endParaRPr>
          </a:p>
          <a:p>
            <a:pPr defTabSz="914400">
              <a:spcAft>
                <a:spcPts val="1000"/>
              </a:spcAft>
              <a:buClr>
                <a:srgbClr val="000000"/>
              </a:buClr>
              <a:buFont typeface="Arial"/>
              <a:buNone/>
            </a:pPr>
            <a:r>
              <a:rPr lang="en-GB" sz="3600" b="1" kern="0" dirty="0">
                <a:solidFill>
                  <a:srgbClr val="FFFFFF"/>
                </a:solidFill>
                <a:latin typeface="Arial"/>
                <a:cs typeface="Arial"/>
                <a:sym typeface="Arial"/>
              </a:rPr>
              <a:t>A solid foundation</a:t>
            </a:r>
            <a:endParaRPr sz="3600" b="1" i="1" kern="0" dirty="0">
              <a:solidFill>
                <a:srgbClr val="FFFFFF"/>
              </a:solidFill>
              <a:latin typeface="Arial"/>
              <a:cs typeface="Arial"/>
              <a:sym typeface="Arial"/>
            </a:endParaRPr>
          </a:p>
        </p:txBody>
      </p:sp>
      <p:sp>
        <p:nvSpPr>
          <p:cNvPr id="28" name="Google Shape;15;p3">
            <a:extLst>
              <a:ext uri="{FF2B5EF4-FFF2-40B4-BE49-F238E27FC236}">
                <a16:creationId xmlns:a16="http://schemas.microsoft.com/office/drawing/2014/main" id="{B7814327-35A2-3CDD-D030-8CAE7C9BDC3D}"/>
              </a:ext>
            </a:extLst>
          </p:cNvPr>
          <p:cNvSpPr/>
          <p:nvPr userDrawn="1"/>
        </p:nvSpPr>
        <p:spPr>
          <a:xfrm>
            <a:off x="464550" y="3136250"/>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9" name="Google Shape;16;p3">
            <a:extLst>
              <a:ext uri="{FF2B5EF4-FFF2-40B4-BE49-F238E27FC236}">
                <a16:creationId xmlns:a16="http://schemas.microsoft.com/office/drawing/2014/main" id="{4D3FAAB2-6A50-173E-895D-315A3F6B9B7E}"/>
              </a:ext>
            </a:extLst>
          </p:cNvPr>
          <p:cNvSpPr txBox="1"/>
          <p:nvPr userDrawn="1"/>
        </p:nvSpPr>
        <p:spPr>
          <a:xfrm>
            <a:off x="464550" y="3147450"/>
            <a:ext cx="12807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Work group: </a:t>
            </a:r>
            <a:endParaRPr sz="1000" b="1" kern="0" dirty="0">
              <a:solidFill>
                <a:srgbClr val="000000"/>
              </a:solidFill>
              <a:latin typeface="Arial"/>
              <a:cs typeface="Arial"/>
              <a:sym typeface="Arial"/>
            </a:endParaRPr>
          </a:p>
        </p:txBody>
      </p:sp>
      <p:sp>
        <p:nvSpPr>
          <p:cNvPr id="30" name="Google Shape;17;p3">
            <a:extLst>
              <a:ext uri="{FF2B5EF4-FFF2-40B4-BE49-F238E27FC236}">
                <a16:creationId xmlns:a16="http://schemas.microsoft.com/office/drawing/2014/main" id="{8325532B-8875-D9F3-4412-D8ABF25445DE}"/>
              </a:ext>
            </a:extLst>
          </p:cNvPr>
          <p:cNvSpPr/>
          <p:nvPr userDrawn="1"/>
        </p:nvSpPr>
        <p:spPr>
          <a:xfrm>
            <a:off x="464550" y="2571750"/>
            <a:ext cx="3657600" cy="4479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31" name="Google Shape;18;p3">
            <a:extLst>
              <a:ext uri="{FF2B5EF4-FFF2-40B4-BE49-F238E27FC236}">
                <a16:creationId xmlns:a16="http://schemas.microsoft.com/office/drawing/2014/main" id="{89448CF2-0777-7E69-267B-8900AAE908D0}"/>
              </a:ext>
            </a:extLst>
          </p:cNvPr>
          <p:cNvSpPr txBox="1"/>
          <p:nvPr userDrawn="1"/>
        </p:nvSpPr>
        <p:spPr>
          <a:xfrm>
            <a:off x="4800600" y="2571756"/>
            <a:ext cx="9873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Activities</a:t>
            </a:r>
            <a:endParaRPr sz="1000" b="1" kern="0" dirty="0">
              <a:solidFill>
                <a:srgbClr val="000000"/>
              </a:solidFill>
              <a:latin typeface="Arial"/>
              <a:cs typeface="Arial"/>
              <a:sym typeface="Arial"/>
            </a:endParaRPr>
          </a:p>
        </p:txBody>
      </p:sp>
      <p:sp>
        <p:nvSpPr>
          <p:cNvPr id="32" name="Google Shape;19;p3">
            <a:extLst>
              <a:ext uri="{FF2B5EF4-FFF2-40B4-BE49-F238E27FC236}">
                <a16:creationId xmlns:a16="http://schemas.microsoft.com/office/drawing/2014/main" id="{9E25E03F-527B-E876-E9DC-14A973ECA0D4}"/>
              </a:ext>
            </a:extLst>
          </p:cNvPr>
          <p:cNvSpPr txBox="1"/>
          <p:nvPr userDrawn="1"/>
        </p:nvSpPr>
        <p:spPr>
          <a:xfrm>
            <a:off x="4800600" y="2935562"/>
            <a:ext cx="19842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F4D8E"/>
                </a:solidFill>
                <a:latin typeface="Arial"/>
                <a:cs typeface="Arial"/>
                <a:sym typeface="Arial"/>
              </a:rPr>
              <a:t>Impact analysis</a:t>
            </a:r>
            <a:endParaRPr sz="1000" b="1" kern="0" dirty="0">
              <a:solidFill>
                <a:srgbClr val="1F4D8E"/>
              </a:solidFill>
              <a:latin typeface="Arial"/>
              <a:cs typeface="Arial"/>
              <a:sym typeface="Arial"/>
            </a:endParaRPr>
          </a:p>
        </p:txBody>
      </p:sp>
      <p:sp>
        <p:nvSpPr>
          <p:cNvPr id="33" name="Google Shape;20;p3">
            <a:extLst>
              <a:ext uri="{FF2B5EF4-FFF2-40B4-BE49-F238E27FC236}">
                <a16:creationId xmlns:a16="http://schemas.microsoft.com/office/drawing/2014/main" id="{A32723A9-C2ED-B562-F6CC-0BFD2082DBBA}"/>
              </a:ext>
            </a:extLst>
          </p:cNvPr>
          <p:cNvSpPr txBox="1"/>
          <p:nvPr userDrawn="1"/>
        </p:nvSpPr>
        <p:spPr>
          <a:xfrm>
            <a:off x="4800600" y="3556860"/>
            <a:ext cx="17805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F4D8E"/>
                </a:solidFill>
                <a:latin typeface="Arial"/>
                <a:cs typeface="Arial"/>
                <a:sym typeface="Arial"/>
              </a:rPr>
              <a:t>Service journey</a:t>
            </a:r>
            <a:endParaRPr sz="1000" b="1" kern="0" dirty="0">
              <a:solidFill>
                <a:srgbClr val="1F4D8E"/>
              </a:solidFill>
              <a:latin typeface="Arial"/>
              <a:cs typeface="Arial"/>
              <a:sym typeface="Arial"/>
            </a:endParaRPr>
          </a:p>
        </p:txBody>
      </p:sp>
      <p:sp>
        <p:nvSpPr>
          <p:cNvPr id="34" name="Google Shape;21;p3">
            <a:extLst>
              <a:ext uri="{FF2B5EF4-FFF2-40B4-BE49-F238E27FC236}">
                <a16:creationId xmlns:a16="http://schemas.microsoft.com/office/drawing/2014/main" id="{78B53E6C-D97A-5867-60AD-78F1F28F86FD}"/>
              </a:ext>
            </a:extLst>
          </p:cNvPr>
          <p:cNvSpPr txBox="1"/>
          <p:nvPr userDrawn="1"/>
        </p:nvSpPr>
        <p:spPr>
          <a:xfrm>
            <a:off x="4800600" y="4161350"/>
            <a:ext cx="22662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F4D8E"/>
                </a:solidFill>
                <a:latin typeface="Arial"/>
                <a:cs typeface="Arial"/>
                <a:sym typeface="Arial"/>
              </a:rPr>
              <a:t>Knowledge review</a:t>
            </a:r>
            <a:endParaRPr sz="1000" b="1" kern="0" dirty="0">
              <a:solidFill>
                <a:srgbClr val="1F4D8E"/>
              </a:solidFill>
              <a:latin typeface="Arial"/>
              <a:cs typeface="Arial"/>
              <a:sym typeface="Arial"/>
            </a:endParaRPr>
          </a:p>
        </p:txBody>
      </p:sp>
      <p:sp>
        <p:nvSpPr>
          <p:cNvPr id="35" name="Google Shape;22;p3">
            <a:extLst>
              <a:ext uri="{FF2B5EF4-FFF2-40B4-BE49-F238E27FC236}">
                <a16:creationId xmlns:a16="http://schemas.microsoft.com/office/drawing/2014/main" id="{FAD78E35-83CD-D4B6-5390-4022A3DFFAED}"/>
              </a:ext>
            </a:extLst>
          </p:cNvPr>
          <p:cNvSpPr/>
          <p:nvPr userDrawn="1"/>
        </p:nvSpPr>
        <p:spPr>
          <a:xfrm>
            <a:off x="4905525" y="3178450"/>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36" name="Google Shape;23;p3">
            <a:extLst>
              <a:ext uri="{FF2B5EF4-FFF2-40B4-BE49-F238E27FC236}">
                <a16:creationId xmlns:a16="http://schemas.microsoft.com/office/drawing/2014/main" id="{A048582B-EE68-F4DB-80F5-6603B9FFC97C}"/>
              </a:ext>
            </a:extLst>
          </p:cNvPr>
          <p:cNvSpPr/>
          <p:nvPr userDrawn="1"/>
        </p:nvSpPr>
        <p:spPr>
          <a:xfrm>
            <a:off x="4905525" y="3786375"/>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37" name="Google Shape;24;p3">
            <a:extLst>
              <a:ext uri="{FF2B5EF4-FFF2-40B4-BE49-F238E27FC236}">
                <a16:creationId xmlns:a16="http://schemas.microsoft.com/office/drawing/2014/main" id="{7D16AC20-4501-66C8-4F9B-5380156F364C}"/>
              </a:ext>
            </a:extLst>
          </p:cNvPr>
          <p:cNvSpPr/>
          <p:nvPr userDrawn="1"/>
        </p:nvSpPr>
        <p:spPr>
          <a:xfrm>
            <a:off x="4905525" y="4394300"/>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38" name="Google Shape;25;p3">
            <a:extLst>
              <a:ext uri="{FF2B5EF4-FFF2-40B4-BE49-F238E27FC236}">
                <a16:creationId xmlns:a16="http://schemas.microsoft.com/office/drawing/2014/main" id="{3CF810DE-1205-6EBE-BB2A-0B1D1C349E4C}"/>
              </a:ext>
            </a:extLst>
          </p:cNvPr>
          <p:cNvSpPr txBox="1"/>
          <p:nvPr userDrawn="1"/>
        </p:nvSpPr>
        <p:spPr>
          <a:xfrm>
            <a:off x="371475" y="2079138"/>
            <a:ext cx="30000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FFFFFF"/>
                </a:solidFill>
                <a:latin typeface="Arial"/>
                <a:cs typeface="Arial"/>
                <a:sym typeface="Arial"/>
              </a:rPr>
              <a:t>Workbook</a:t>
            </a:r>
            <a:endParaRPr sz="2000" kern="0" dirty="0">
              <a:solidFill>
                <a:srgbClr val="000000"/>
              </a:solidFill>
              <a:latin typeface="Arial"/>
              <a:cs typeface="Arial"/>
              <a:sym typeface="Arial"/>
            </a:endParaRPr>
          </a:p>
        </p:txBody>
      </p:sp>
      <p:sp>
        <p:nvSpPr>
          <p:cNvPr id="39" name="Google Shape;26;p3">
            <a:extLst>
              <a:ext uri="{FF2B5EF4-FFF2-40B4-BE49-F238E27FC236}">
                <a16:creationId xmlns:a16="http://schemas.microsoft.com/office/drawing/2014/main" id="{AC2DD43B-EA74-C689-0389-C178ABF73CC1}"/>
              </a:ext>
            </a:extLst>
          </p:cNvPr>
          <p:cNvSpPr txBox="1"/>
          <p:nvPr userDrawn="1"/>
        </p:nvSpPr>
        <p:spPr>
          <a:xfrm>
            <a:off x="342900" y="1478738"/>
            <a:ext cx="55758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i="1" kern="0" dirty="0">
                <a:solidFill>
                  <a:srgbClr val="FFFFFF"/>
                </a:solidFill>
                <a:latin typeface="Arial"/>
                <a:cs typeface="Arial"/>
                <a:sym typeface="Arial"/>
              </a:rPr>
              <a:t>To solve the right problem</a:t>
            </a:r>
            <a:endParaRPr sz="1200" i="1" kern="0" dirty="0">
              <a:solidFill>
                <a:srgbClr val="000000"/>
              </a:solidFill>
              <a:latin typeface="Arial"/>
              <a:cs typeface="Arial"/>
              <a:sym typeface="Arial"/>
            </a:endParaRPr>
          </a:p>
        </p:txBody>
      </p:sp>
      <p:sp>
        <p:nvSpPr>
          <p:cNvPr id="41" name="Google Shape;28;p3">
            <a:extLst>
              <a:ext uri="{FF2B5EF4-FFF2-40B4-BE49-F238E27FC236}">
                <a16:creationId xmlns:a16="http://schemas.microsoft.com/office/drawing/2014/main" id="{0E5D4DAC-76D5-A984-5B83-D29D5B59D5DF}"/>
              </a:ext>
            </a:extLst>
          </p:cNvPr>
          <p:cNvSpPr txBox="1"/>
          <p:nvPr userDrawn="1"/>
        </p:nvSpPr>
        <p:spPr>
          <a:xfrm>
            <a:off x="464550" y="2571750"/>
            <a:ext cx="36576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000000"/>
                </a:solidFill>
                <a:latin typeface="Arial"/>
                <a:cs typeface="Arial"/>
                <a:sym typeface="Arial"/>
              </a:rPr>
              <a:t>Title:</a:t>
            </a:r>
            <a:endParaRPr sz="1000" kern="0" dirty="0">
              <a:solidFill>
                <a:srgbClr val="1F4D8E"/>
              </a:solidFill>
              <a:latin typeface="Arial"/>
              <a:cs typeface="Arial"/>
              <a:sym typeface="Arial"/>
            </a:endParaRPr>
          </a:p>
        </p:txBody>
      </p:sp>
      <p:pic>
        <p:nvPicPr>
          <p:cNvPr id="42" name="Picture 41">
            <a:extLst>
              <a:ext uri="{FF2B5EF4-FFF2-40B4-BE49-F238E27FC236}">
                <a16:creationId xmlns:a16="http://schemas.microsoft.com/office/drawing/2014/main" id="{C65DCCA2-E833-B3E6-8BA4-288C4A7E3750}"/>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26724846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n for implementering intro">
    <p:spTree>
      <p:nvGrpSpPr>
        <p:cNvPr id="1" name=""/>
        <p:cNvGrpSpPr/>
        <p:nvPr/>
      </p:nvGrpSpPr>
      <p:grpSpPr>
        <a:xfrm>
          <a:off x="0" y="0"/>
          <a:ext cx="0" cy="0"/>
          <a:chOff x="0" y="0"/>
          <a:chExt cx="0" cy="0"/>
        </a:xfrm>
      </p:grpSpPr>
      <p:sp>
        <p:nvSpPr>
          <p:cNvPr id="9" name="Google Shape;77;p10">
            <a:extLst>
              <a:ext uri="{FF2B5EF4-FFF2-40B4-BE49-F238E27FC236}">
                <a16:creationId xmlns:a16="http://schemas.microsoft.com/office/drawing/2014/main" id="{66DB14BF-8CB3-611A-85DD-2C4540B2E4F6}"/>
              </a:ext>
            </a:extLst>
          </p:cNvPr>
          <p:cNvSpPr/>
          <p:nvPr userDrawn="1"/>
        </p:nvSpPr>
        <p:spPr>
          <a:xfrm>
            <a:off x="0" y="0"/>
            <a:ext cx="4572000" cy="5143500"/>
          </a:xfrm>
          <a:prstGeom prst="rect">
            <a:avLst/>
          </a:prstGeom>
          <a:solidFill>
            <a:srgbClr val="CF5B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0" name="Google Shape;78;p10">
            <a:extLst>
              <a:ext uri="{FF2B5EF4-FFF2-40B4-BE49-F238E27FC236}">
                <a16:creationId xmlns:a16="http://schemas.microsoft.com/office/drawing/2014/main" id="{78081BB2-5F32-2888-E8B0-F9B262E5DB1E}"/>
              </a:ext>
            </a:extLst>
          </p:cNvPr>
          <p:cNvSpPr txBox="1"/>
          <p:nvPr userDrawn="1"/>
        </p:nvSpPr>
        <p:spPr>
          <a:xfrm>
            <a:off x="342900" y="12573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Implementation plan</a:t>
            </a:r>
            <a:endParaRPr sz="3600" b="1" kern="0" dirty="0">
              <a:solidFill>
                <a:srgbClr val="FFFFFF"/>
              </a:solidFill>
              <a:latin typeface="Arial"/>
              <a:cs typeface="Arial"/>
              <a:sym typeface="Arial"/>
            </a:endParaRPr>
          </a:p>
        </p:txBody>
      </p:sp>
      <p:sp>
        <p:nvSpPr>
          <p:cNvPr id="11" name="Google Shape;79;p10">
            <a:extLst>
              <a:ext uri="{FF2B5EF4-FFF2-40B4-BE49-F238E27FC236}">
                <a16:creationId xmlns:a16="http://schemas.microsoft.com/office/drawing/2014/main" id="{EC56B37C-2405-4EDD-A1D4-6D8AD43EB603}"/>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FFFFFF"/>
                </a:solidFill>
                <a:latin typeface="Arial"/>
                <a:cs typeface="Arial"/>
                <a:sym typeface="Arial"/>
              </a:rPr>
              <a:t>In this activity you use milestones to plan implementation. For each milestone write down which activities need to be completed, who has responsibility and discuss uncertainties and barriers. </a:t>
            </a:r>
            <a:endParaRPr sz="1200" kern="0" dirty="0">
              <a:solidFill>
                <a:srgbClr val="FFFFFF"/>
              </a:solidFill>
              <a:latin typeface="Arial"/>
              <a:cs typeface="Arial"/>
              <a:sym typeface="Arial"/>
            </a:endParaRPr>
          </a:p>
          <a:p>
            <a:pPr defTabSz="914400">
              <a:buClr>
                <a:srgbClr val="000000"/>
              </a:buClr>
              <a:buFont typeface="Arial"/>
              <a:buNone/>
            </a:pPr>
            <a:endParaRPr lang="en-GB" sz="1200" kern="0" dirty="0">
              <a:solidFill>
                <a:srgbClr val="FFFFFF"/>
              </a:solidFill>
              <a:latin typeface="Arial"/>
              <a:cs typeface="Arial"/>
              <a:sym typeface="Arial"/>
            </a:endParaRPr>
          </a:p>
          <a:p>
            <a:pPr defTabSz="914400">
              <a:buClr>
                <a:srgbClr val="000000"/>
              </a:buClr>
              <a:buFont typeface="Arial"/>
              <a:buNone/>
            </a:pPr>
            <a:r>
              <a:rPr lang="en-NO" sz="1200" kern="0">
                <a:solidFill>
                  <a:srgbClr val="FFFFFF"/>
                </a:solidFill>
                <a:latin typeface="Arial"/>
                <a:cs typeface="Arial"/>
                <a:sym typeface="Arial"/>
              </a:rPr>
              <a:t>You then link the milestones to potential gains, so that you can measure and follow up the gains when they happen. At the end, the activity has discussion questions so that the roadmap is not left behind. </a:t>
            </a:r>
            <a:endParaRPr sz="1200" kern="0" dirty="0">
              <a:solidFill>
                <a:srgbClr val="FFFFFF"/>
              </a:solidFill>
              <a:latin typeface="Arial"/>
              <a:cs typeface="Arial"/>
              <a:sym typeface="Arial"/>
            </a:endParaRPr>
          </a:p>
        </p:txBody>
      </p:sp>
      <p:sp>
        <p:nvSpPr>
          <p:cNvPr id="12" name="Google Shape;80;p10">
            <a:extLst>
              <a:ext uri="{FF2B5EF4-FFF2-40B4-BE49-F238E27FC236}">
                <a16:creationId xmlns:a16="http://schemas.microsoft.com/office/drawing/2014/main" id="{31883C72-FA4A-21FA-F7E4-D740015D84FB}"/>
              </a:ext>
            </a:extLst>
          </p:cNvPr>
          <p:cNvSpPr txBox="1"/>
          <p:nvPr userDrawn="1"/>
        </p:nvSpPr>
        <p:spPr>
          <a:xfrm>
            <a:off x="4800600" y="2202450"/>
            <a:ext cx="30000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Project:</a:t>
            </a:r>
            <a:endParaRPr sz="1200" b="1" kern="0" dirty="0">
              <a:solidFill>
                <a:srgbClr val="000000"/>
              </a:solidFill>
              <a:latin typeface="Arial"/>
              <a:cs typeface="Arial"/>
              <a:sym typeface="Arial"/>
            </a:endParaRPr>
          </a:p>
        </p:txBody>
      </p:sp>
      <p:sp>
        <p:nvSpPr>
          <p:cNvPr id="14" name="Google Shape;82;p10">
            <a:extLst>
              <a:ext uri="{FF2B5EF4-FFF2-40B4-BE49-F238E27FC236}">
                <a16:creationId xmlns:a16="http://schemas.microsoft.com/office/drawing/2014/main" id="{AD85E523-F82A-A162-F3E3-F5D3682F67DA}"/>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5" name="Google Shape;83;p10">
            <a:extLst>
              <a:ext uri="{FF2B5EF4-FFF2-40B4-BE49-F238E27FC236}">
                <a16:creationId xmlns:a16="http://schemas.microsoft.com/office/drawing/2014/main" id="{FD124A82-1D74-1AF8-2704-E0DFA48C24E3}"/>
              </a:ext>
            </a:extLst>
          </p:cNvPr>
          <p:cNvPicPr preferRelativeResize="0"/>
          <p:nvPr userDrawn="1"/>
        </p:nvPicPr>
        <p:blipFill>
          <a:blip r:embed="rId2">
            <a:alphaModFix/>
          </a:blip>
          <a:stretch>
            <a:fillRect/>
          </a:stretch>
        </p:blipFill>
        <p:spPr>
          <a:xfrm>
            <a:off x="367388" y="443995"/>
            <a:ext cx="522518" cy="369300"/>
          </a:xfrm>
          <a:prstGeom prst="rect">
            <a:avLst/>
          </a:prstGeom>
          <a:noFill/>
          <a:ln>
            <a:noFill/>
          </a:ln>
        </p:spPr>
      </p:pic>
      <p:pic>
        <p:nvPicPr>
          <p:cNvPr id="16" name="Picture 15">
            <a:extLst>
              <a:ext uri="{FF2B5EF4-FFF2-40B4-BE49-F238E27FC236}">
                <a16:creationId xmlns:a16="http://schemas.microsoft.com/office/drawing/2014/main" id="{FBA7F5B4-12CA-3BA5-0DF9-DDCB28A0CD00}"/>
              </a:ext>
            </a:extLst>
          </p:cNvPr>
          <p:cNvPicPr>
            <a:picLocks noChangeAspect="1"/>
          </p:cNvPicPr>
          <p:nvPr userDrawn="1"/>
        </p:nvPicPr>
        <p:blipFill>
          <a:blip r:embed="rId3"/>
          <a:stretch>
            <a:fillRect/>
          </a:stretch>
        </p:blipFill>
        <p:spPr>
          <a:xfrm>
            <a:off x="8124535" y="342901"/>
            <a:ext cx="676565" cy="369298"/>
          </a:xfrm>
          <a:prstGeom prst="rect">
            <a:avLst/>
          </a:prstGeom>
        </p:spPr>
      </p:pic>
    </p:spTree>
    <p:extLst>
      <p:ext uri="{BB962C8B-B14F-4D97-AF65-F5344CB8AC3E}">
        <p14:creationId xmlns:p14="http://schemas.microsoft.com/office/powerpoint/2010/main" val="22906876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lan for implementering 1">
    <p:spTree>
      <p:nvGrpSpPr>
        <p:cNvPr id="1" name=""/>
        <p:cNvGrpSpPr/>
        <p:nvPr/>
      </p:nvGrpSpPr>
      <p:grpSpPr>
        <a:xfrm>
          <a:off x="0" y="0"/>
          <a:ext cx="0" cy="0"/>
          <a:chOff x="0" y="0"/>
          <a:chExt cx="0" cy="0"/>
        </a:xfrm>
      </p:grpSpPr>
      <p:grpSp>
        <p:nvGrpSpPr>
          <p:cNvPr id="20" name="Google Shape;85;p11">
            <a:extLst>
              <a:ext uri="{FF2B5EF4-FFF2-40B4-BE49-F238E27FC236}">
                <a16:creationId xmlns:a16="http://schemas.microsoft.com/office/drawing/2014/main" id="{3B1A55E4-BFB6-8218-6A64-37ADA67AF314}"/>
              </a:ext>
            </a:extLst>
          </p:cNvPr>
          <p:cNvGrpSpPr/>
          <p:nvPr userDrawn="1"/>
        </p:nvGrpSpPr>
        <p:grpSpPr>
          <a:xfrm>
            <a:off x="342900" y="2246925"/>
            <a:ext cx="8458200" cy="2553600"/>
            <a:chOff x="342900" y="2246925"/>
            <a:chExt cx="8458200" cy="2553600"/>
          </a:xfrm>
        </p:grpSpPr>
        <p:sp>
          <p:nvSpPr>
            <p:cNvPr id="21" name="Google Shape;86;p11">
              <a:extLst>
                <a:ext uri="{FF2B5EF4-FFF2-40B4-BE49-F238E27FC236}">
                  <a16:creationId xmlns:a16="http://schemas.microsoft.com/office/drawing/2014/main" id="{7645C2A2-80B2-5A8C-23FE-9F9BB17601D7}"/>
                </a:ext>
              </a:extLst>
            </p:cNvPr>
            <p:cNvSpPr/>
            <p:nvPr/>
          </p:nvSpPr>
          <p:spPr>
            <a:xfrm>
              <a:off x="342900" y="2246925"/>
              <a:ext cx="8458200" cy="2553600"/>
            </a:xfrm>
            <a:prstGeom prst="rect">
              <a:avLst/>
            </a:prstGeom>
            <a:solidFill>
              <a:srgbClr val="FFFFFF"/>
            </a:solidFill>
            <a:ln w="9525" cap="flat" cmpd="sng">
              <a:solidFill>
                <a:srgbClr val="07001A"/>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sz="800" i="1" kern="0" dirty="0">
                <a:solidFill>
                  <a:srgbClr val="CF5B8E"/>
                </a:solidFill>
                <a:latin typeface="Arial"/>
                <a:cs typeface="Arial"/>
                <a:sym typeface="Arial"/>
              </a:endParaRPr>
            </a:p>
          </p:txBody>
        </p:sp>
        <p:cxnSp>
          <p:nvCxnSpPr>
            <p:cNvPr id="22" name="Google Shape;87;p11">
              <a:extLst>
                <a:ext uri="{FF2B5EF4-FFF2-40B4-BE49-F238E27FC236}">
                  <a16:creationId xmlns:a16="http://schemas.microsoft.com/office/drawing/2014/main" id="{88722D48-2D46-21CB-FFA8-1768A6A7DD5B}"/>
                </a:ext>
              </a:extLst>
            </p:cNvPr>
            <p:cNvCxnSpPr/>
            <p:nvPr/>
          </p:nvCxnSpPr>
          <p:spPr>
            <a:xfrm>
              <a:off x="2457600" y="2264239"/>
              <a:ext cx="0" cy="2533500"/>
            </a:xfrm>
            <a:prstGeom prst="straightConnector1">
              <a:avLst/>
            </a:prstGeom>
            <a:noFill/>
            <a:ln w="9525" cap="flat" cmpd="sng">
              <a:solidFill>
                <a:srgbClr val="CF5B8E"/>
              </a:solidFill>
              <a:prstDash val="dash"/>
              <a:round/>
              <a:headEnd type="none" w="med" len="med"/>
              <a:tailEnd type="none" w="med" len="med"/>
            </a:ln>
          </p:spPr>
        </p:cxnSp>
        <p:cxnSp>
          <p:nvCxnSpPr>
            <p:cNvPr id="23" name="Google Shape;88;p11">
              <a:extLst>
                <a:ext uri="{FF2B5EF4-FFF2-40B4-BE49-F238E27FC236}">
                  <a16:creationId xmlns:a16="http://schemas.microsoft.com/office/drawing/2014/main" id="{69399B59-7330-C754-95ED-870B6605D5E6}"/>
                </a:ext>
              </a:extLst>
            </p:cNvPr>
            <p:cNvCxnSpPr/>
            <p:nvPr/>
          </p:nvCxnSpPr>
          <p:spPr>
            <a:xfrm>
              <a:off x="6686700" y="2264239"/>
              <a:ext cx="0" cy="2533500"/>
            </a:xfrm>
            <a:prstGeom prst="straightConnector1">
              <a:avLst/>
            </a:prstGeom>
            <a:noFill/>
            <a:ln w="9525" cap="flat" cmpd="sng">
              <a:solidFill>
                <a:srgbClr val="CF5B8E"/>
              </a:solidFill>
              <a:prstDash val="dash"/>
              <a:round/>
              <a:headEnd type="none" w="med" len="med"/>
              <a:tailEnd type="none" w="med" len="med"/>
            </a:ln>
          </p:spPr>
        </p:cxnSp>
        <p:cxnSp>
          <p:nvCxnSpPr>
            <p:cNvPr id="24" name="Google Shape;89;p11">
              <a:extLst>
                <a:ext uri="{FF2B5EF4-FFF2-40B4-BE49-F238E27FC236}">
                  <a16:creationId xmlns:a16="http://schemas.microsoft.com/office/drawing/2014/main" id="{B26B3E44-9B86-BCAA-3987-44DFB01C594C}"/>
                </a:ext>
              </a:extLst>
            </p:cNvPr>
            <p:cNvCxnSpPr/>
            <p:nvPr/>
          </p:nvCxnSpPr>
          <p:spPr>
            <a:xfrm>
              <a:off x="4571375" y="2264239"/>
              <a:ext cx="0" cy="2533500"/>
            </a:xfrm>
            <a:prstGeom prst="straightConnector1">
              <a:avLst/>
            </a:prstGeom>
            <a:noFill/>
            <a:ln w="9525" cap="flat" cmpd="sng">
              <a:solidFill>
                <a:srgbClr val="CF5B8E"/>
              </a:solidFill>
              <a:prstDash val="dash"/>
              <a:round/>
              <a:headEnd type="none" w="med" len="med"/>
              <a:tailEnd type="none" w="med" len="med"/>
            </a:ln>
          </p:spPr>
        </p:cxnSp>
      </p:grpSp>
      <p:sp>
        <p:nvSpPr>
          <p:cNvPr id="25" name="Google Shape;90;p11">
            <a:extLst>
              <a:ext uri="{FF2B5EF4-FFF2-40B4-BE49-F238E27FC236}">
                <a16:creationId xmlns:a16="http://schemas.microsoft.com/office/drawing/2014/main" id="{D92642F5-778B-CEEB-E7B5-CD9691B7A550}"/>
              </a:ext>
            </a:extLst>
          </p:cNvPr>
          <p:cNvSpPr txBox="1"/>
          <p:nvPr userDrawn="1"/>
        </p:nvSpPr>
        <p:spPr>
          <a:xfrm>
            <a:off x="4571999" y="529950"/>
            <a:ext cx="4284605" cy="2664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i="1" kern="0" dirty="0">
                <a:solidFill>
                  <a:srgbClr val="000000"/>
                </a:solidFill>
                <a:latin typeface="Arial"/>
                <a:cs typeface="Arial"/>
                <a:sym typeface="Arial"/>
              </a:rPr>
              <a:t>Think of a milestone as a completed, important step in the project. The work to reach the milestones can happen simultaneously or sequentially. </a:t>
            </a:r>
            <a:endParaRPr sz="1200" kern="0" dirty="0">
              <a:solidFill>
                <a:srgbClr val="000000"/>
              </a:solidFill>
              <a:latin typeface="Arial"/>
              <a:cs typeface="Arial"/>
              <a:sym typeface="Arial"/>
            </a:endParaRPr>
          </a:p>
        </p:txBody>
      </p:sp>
      <p:sp>
        <p:nvSpPr>
          <p:cNvPr id="26" name="Google Shape;91;p11">
            <a:extLst>
              <a:ext uri="{FF2B5EF4-FFF2-40B4-BE49-F238E27FC236}">
                <a16:creationId xmlns:a16="http://schemas.microsoft.com/office/drawing/2014/main" id="{2A266BAD-7FCC-CB49-26C5-9C91D4DE1F41}"/>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Implementation plan</a:t>
            </a:r>
          </a:p>
        </p:txBody>
      </p:sp>
      <p:sp>
        <p:nvSpPr>
          <p:cNvPr id="27" name="Google Shape;92;p11">
            <a:extLst>
              <a:ext uri="{FF2B5EF4-FFF2-40B4-BE49-F238E27FC236}">
                <a16:creationId xmlns:a16="http://schemas.microsoft.com/office/drawing/2014/main" id="{586382DB-6F16-FF51-CEC4-B3C1ADFDA7FF}"/>
              </a:ext>
            </a:extLst>
          </p:cNvPr>
          <p:cNvSpPr txBox="1"/>
          <p:nvPr userDrawn="1"/>
        </p:nvSpPr>
        <p:spPr>
          <a:xfrm>
            <a:off x="342900" y="1954200"/>
            <a:ext cx="8458200" cy="1998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For each milestone, add associated </a:t>
            </a:r>
            <a:r>
              <a:rPr lang="en-GB" sz="1200" b="1" kern="0" dirty="0">
                <a:solidFill>
                  <a:srgbClr val="000000"/>
                </a:solidFill>
                <a:latin typeface="Arial"/>
                <a:cs typeface="Arial"/>
                <a:sym typeface="Arial"/>
              </a:rPr>
              <a:t>activities and responsibilities</a:t>
            </a:r>
            <a:r>
              <a:rPr lang="en-GB" sz="1200" kern="0" dirty="0">
                <a:solidFill>
                  <a:srgbClr val="000000"/>
                </a:solidFill>
                <a:latin typeface="Arial"/>
                <a:cs typeface="Arial"/>
                <a:sym typeface="Arial"/>
              </a:rPr>
              <a:t>, </a:t>
            </a:r>
            <a:r>
              <a:rPr lang="en-GB" sz="1200" b="1" kern="0" dirty="0">
                <a:solidFill>
                  <a:srgbClr val="000000"/>
                </a:solidFill>
                <a:latin typeface="Arial"/>
                <a:cs typeface="Arial"/>
                <a:sym typeface="Arial"/>
              </a:rPr>
              <a:t>uncertainties and barriers</a:t>
            </a:r>
            <a:r>
              <a:rPr lang="en-GB" sz="1200" kern="0" dirty="0">
                <a:solidFill>
                  <a:srgbClr val="000000"/>
                </a:solidFill>
                <a:latin typeface="Arial"/>
                <a:cs typeface="Arial"/>
                <a:sym typeface="Arial"/>
              </a:rPr>
              <a:t>, and </a:t>
            </a:r>
            <a:r>
              <a:rPr lang="en-GB" sz="1200" b="1" kern="0" dirty="0">
                <a:solidFill>
                  <a:srgbClr val="000000"/>
                </a:solidFill>
                <a:latin typeface="Arial"/>
                <a:cs typeface="Arial"/>
                <a:sym typeface="Arial"/>
              </a:rPr>
              <a:t>gains achieved</a:t>
            </a:r>
            <a:r>
              <a:rPr lang="en-GB" sz="1200" kern="0" dirty="0">
                <a:solidFill>
                  <a:srgbClr val="000000"/>
                </a:solidFill>
                <a:latin typeface="Arial"/>
                <a:cs typeface="Arial"/>
                <a:sym typeface="Arial"/>
              </a:rPr>
              <a:t>. </a:t>
            </a:r>
          </a:p>
        </p:txBody>
      </p:sp>
      <p:cxnSp>
        <p:nvCxnSpPr>
          <p:cNvPr id="28" name="Google Shape;93;p11">
            <a:extLst>
              <a:ext uri="{FF2B5EF4-FFF2-40B4-BE49-F238E27FC236}">
                <a16:creationId xmlns:a16="http://schemas.microsoft.com/office/drawing/2014/main" id="{3DFF0EBD-A987-F5F7-A5F8-19114BE7E574}"/>
              </a:ext>
            </a:extLst>
          </p:cNvPr>
          <p:cNvCxnSpPr/>
          <p:nvPr userDrawn="1"/>
        </p:nvCxnSpPr>
        <p:spPr>
          <a:xfrm>
            <a:off x="2457600" y="1032389"/>
            <a:ext cx="0" cy="792900"/>
          </a:xfrm>
          <a:prstGeom prst="straightConnector1">
            <a:avLst/>
          </a:prstGeom>
          <a:noFill/>
          <a:ln w="9525" cap="flat" cmpd="sng">
            <a:solidFill>
              <a:srgbClr val="CF5B8E"/>
            </a:solidFill>
            <a:prstDash val="dash"/>
            <a:round/>
            <a:headEnd type="none" w="med" len="med"/>
            <a:tailEnd type="none" w="med" len="med"/>
          </a:ln>
        </p:spPr>
      </p:cxnSp>
      <p:cxnSp>
        <p:nvCxnSpPr>
          <p:cNvPr id="29" name="Google Shape;94;p11">
            <a:extLst>
              <a:ext uri="{FF2B5EF4-FFF2-40B4-BE49-F238E27FC236}">
                <a16:creationId xmlns:a16="http://schemas.microsoft.com/office/drawing/2014/main" id="{E491832E-A683-7318-DF8D-37512F62DE36}"/>
              </a:ext>
            </a:extLst>
          </p:cNvPr>
          <p:cNvCxnSpPr/>
          <p:nvPr userDrawn="1"/>
        </p:nvCxnSpPr>
        <p:spPr>
          <a:xfrm>
            <a:off x="6686700" y="1032389"/>
            <a:ext cx="0" cy="792900"/>
          </a:xfrm>
          <a:prstGeom prst="straightConnector1">
            <a:avLst/>
          </a:prstGeom>
          <a:noFill/>
          <a:ln w="9525" cap="flat" cmpd="sng">
            <a:solidFill>
              <a:srgbClr val="CF5B8E"/>
            </a:solidFill>
            <a:prstDash val="dash"/>
            <a:round/>
            <a:headEnd type="none" w="med" len="med"/>
            <a:tailEnd type="none" w="med" len="med"/>
          </a:ln>
        </p:spPr>
      </p:cxnSp>
      <p:cxnSp>
        <p:nvCxnSpPr>
          <p:cNvPr id="30" name="Google Shape;95;p11">
            <a:extLst>
              <a:ext uri="{FF2B5EF4-FFF2-40B4-BE49-F238E27FC236}">
                <a16:creationId xmlns:a16="http://schemas.microsoft.com/office/drawing/2014/main" id="{C9F95565-7A11-75C1-3E88-C7A1DCE775B6}"/>
              </a:ext>
            </a:extLst>
          </p:cNvPr>
          <p:cNvCxnSpPr/>
          <p:nvPr userDrawn="1"/>
        </p:nvCxnSpPr>
        <p:spPr>
          <a:xfrm>
            <a:off x="4571386" y="1032389"/>
            <a:ext cx="0" cy="792900"/>
          </a:xfrm>
          <a:prstGeom prst="straightConnector1">
            <a:avLst/>
          </a:prstGeom>
          <a:noFill/>
          <a:ln w="9525" cap="flat" cmpd="sng">
            <a:solidFill>
              <a:srgbClr val="CF5B8E"/>
            </a:solidFill>
            <a:prstDash val="dash"/>
            <a:round/>
            <a:headEnd type="none" w="med" len="med"/>
            <a:tailEnd type="none" w="med" len="med"/>
          </a:ln>
        </p:spPr>
      </p:cxnSp>
      <p:sp>
        <p:nvSpPr>
          <p:cNvPr id="31" name="Google Shape;96;p11">
            <a:extLst>
              <a:ext uri="{FF2B5EF4-FFF2-40B4-BE49-F238E27FC236}">
                <a16:creationId xmlns:a16="http://schemas.microsoft.com/office/drawing/2014/main" id="{45B2DE30-6626-2034-13F0-C76AC782D191}"/>
              </a:ext>
            </a:extLst>
          </p:cNvPr>
          <p:cNvSpPr txBox="1"/>
          <p:nvPr userDrawn="1"/>
        </p:nvSpPr>
        <p:spPr>
          <a:xfrm>
            <a:off x="343774" y="419100"/>
            <a:ext cx="4102502"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Describe the key milestones</a:t>
            </a:r>
            <a:endParaRPr sz="2000" b="1" kern="0" dirty="0">
              <a:solidFill>
                <a:srgbClr val="000000"/>
              </a:solidFill>
              <a:latin typeface="Arial"/>
              <a:cs typeface="Arial"/>
              <a:sym typeface="Arial"/>
            </a:endParaRPr>
          </a:p>
        </p:txBody>
      </p:sp>
      <p:cxnSp>
        <p:nvCxnSpPr>
          <p:cNvPr id="32" name="Google Shape;97;p11">
            <a:extLst>
              <a:ext uri="{FF2B5EF4-FFF2-40B4-BE49-F238E27FC236}">
                <a16:creationId xmlns:a16="http://schemas.microsoft.com/office/drawing/2014/main" id="{C23AFDA3-835A-58E5-4233-352B7B684F14}"/>
              </a:ext>
            </a:extLst>
          </p:cNvPr>
          <p:cNvCxnSpPr/>
          <p:nvPr userDrawn="1"/>
        </p:nvCxnSpPr>
        <p:spPr>
          <a:xfrm>
            <a:off x="4572000" y="1837000"/>
            <a:ext cx="2086500" cy="0"/>
          </a:xfrm>
          <a:prstGeom prst="straightConnector1">
            <a:avLst/>
          </a:prstGeom>
          <a:noFill/>
          <a:ln w="19050" cap="flat" cmpd="sng">
            <a:solidFill>
              <a:srgbClr val="CF5B8E"/>
            </a:solidFill>
            <a:prstDash val="solid"/>
            <a:round/>
            <a:headEnd type="none" w="med" len="med"/>
            <a:tailEnd type="triangle" w="med" len="med"/>
          </a:ln>
        </p:spPr>
      </p:cxnSp>
      <p:cxnSp>
        <p:nvCxnSpPr>
          <p:cNvPr id="33" name="Google Shape;98;p11">
            <a:extLst>
              <a:ext uri="{FF2B5EF4-FFF2-40B4-BE49-F238E27FC236}">
                <a16:creationId xmlns:a16="http://schemas.microsoft.com/office/drawing/2014/main" id="{EF5D5F86-E868-3099-53D9-01439690F59B}"/>
              </a:ext>
            </a:extLst>
          </p:cNvPr>
          <p:cNvCxnSpPr/>
          <p:nvPr userDrawn="1"/>
        </p:nvCxnSpPr>
        <p:spPr>
          <a:xfrm>
            <a:off x="6686700" y="1837000"/>
            <a:ext cx="2086500" cy="0"/>
          </a:xfrm>
          <a:prstGeom prst="straightConnector1">
            <a:avLst/>
          </a:prstGeom>
          <a:noFill/>
          <a:ln w="19050" cap="flat" cmpd="sng">
            <a:solidFill>
              <a:srgbClr val="CF5B8E"/>
            </a:solidFill>
            <a:prstDash val="solid"/>
            <a:round/>
            <a:headEnd type="none" w="med" len="med"/>
            <a:tailEnd type="triangle" w="med" len="med"/>
          </a:ln>
        </p:spPr>
      </p:cxnSp>
      <p:cxnSp>
        <p:nvCxnSpPr>
          <p:cNvPr id="34" name="Google Shape;99;p11">
            <a:extLst>
              <a:ext uri="{FF2B5EF4-FFF2-40B4-BE49-F238E27FC236}">
                <a16:creationId xmlns:a16="http://schemas.microsoft.com/office/drawing/2014/main" id="{793FBC2A-F682-F05A-943A-CBA3EC6C4A59}"/>
              </a:ext>
            </a:extLst>
          </p:cNvPr>
          <p:cNvCxnSpPr/>
          <p:nvPr userDrawn="1"/>
        </p:nvCxnSpPr>
        <p:spPr>
          <a:xfrm>
            <a:off x="342600" y="1837000"/>
            <a:ext cx="2086500" cy="0"/>
          </a:xfrm>
          <a:prstGeom prst="straightConnector1">
            <a:avLst/>
          </a:prstGeom>
          <a:noFill/>
          <a:ln w="19050" cap="flat" cmpd="sng">
            <a:solidFill>
              <a:srgbClr val="CF5B8E"/>
            </a:solidFill>
            <a:prstDash val="solid"/>
            <a:round/>
            <a:headEnd type="none" w="med" len="med"/>
            <a:tailEnd type="triangle" w="med" len="med"/>
          </a:ln>
        </p:spPr>
      </p:cxnSp>
      <p:cxnSp>
        <p:nvCxnSpPr>
          <p:cNvPr id="35" name="Google Shape;100;p11">
            <a:extLst>
              <a:ext uri="{FF2B5EF4-FFF2-40B4-BE49-F238E27FC236}">
                <a16:creationId xmlns:a16="http://schemas.microsoft.com/office/drawing/2014/main" id="{F03B87AD-E9CF-B3AD-273B-DB2E89C67F9F}"/>
              </a:ext>
            </a:extLst>
          </p:cNvPr>
          <p:cNvCxnSpPr/>
          <p:nvPr userDrawn="1"/>
        </p:nvCxnSpPr>
        <p:spPr>
          <a:xfrm>
            <a:off x="2457600" y="1837000"/>
            <a:ext cx="2086500" cy="0"/>
          </a:xfrm>
          <a:prstGeom prst="straightConnector1">
            <a:avLst/>
          </a:prstGeom>
          <a:noFill/>
          <a:ln w="19050" cap="flat" cmpd="sng">
            <a:solidFill>
              <a:srgbClr val="CF5B8E"/>
            </a:solidFill>
            <a:prstDash val="solid"/>
            <a:round/>
            <a:headEnd type="none" w="med" len="med"/>
            <a:tailEnd type="triangle" w="med" len="med"/>
          </a:ln>
        </p:spPr>
      </p:cxnSp>
      <p:sp>
        <p:nvSpPr>
          <p:cNvPr id="36" name="Google Shape;101;p11">
            <a:extLst>
              <a:ext uri="{FF2B5EF4-FFF2-40B4-BE49-F238E27FC236}">
                <a16:creationId xmlns:a16="http://schemas.microsoft.com/office/drawing/2014/main" id="{01D56EC5-F1C5-6AF1-4397-8AA1A49057D7}"/>
              </a:ext>
            </a:extLst>
          </p:cNvPr>
          <p:cNvSpPr/>
          <p:nvPr userDrawn="1"/>
        </p:nvSpPr>
        <p:spPr>
          <a:xfrm>
            <a:off x="4419381" y="567000"/>
            <a:ext cx="192300" cy="192300"/>
          </a:xfrm>
          <a:prstGeom prst="ellipse">
            <a:avLst/>
          </a:prstGeom>
          <a:solidFill>
            <a:srgbClr val="CF5B8E"/>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37" name="Google Shape;102;p11">
            <a:extLst>
              <a:ext uri="{FF2B5EF4-FFF2-40B4-BE49-F238E27FC236}">
                <a16:creationId xmlns:a16="http://schemas.microsoft.com/office/drawing/2014/main" id="{8C5A5DBA-E46E-E649-0A81-C2C28FD83088}"/>
              </a:ext>
            </a:extLst>
          </p:cNvPr>
          <p:cNvSpPr txBox="1"/>
          <p:nvPr userDrawn="1"/>
        </p:nvSpPr>
        <p:spPr>
          <a:xfrm>
            <a:off x="4446276" y="561461"/>
            <a:ext cx="140100" cy="1998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000" kern="0" dirty="0">
                <a:solidFill>
                  <a:srgbClr val="FFFFFF"/>
                </a:solidFill>
                <a:latin typeface="Arial"/>
                <a:cs typeface="Arial"/>
                <a:sym typeface="Arial"/>
              </a:rPr>
              <a:t>i</a:t>
            </a:r>
            <a:endParaRPr sz="1000" kern="0" dirty="0">
              <a:solidFill>
                <a:srgbClr val="FFFFFF"/>
              </a:solidFill>
              <a:latin typeface="Arial"/>
              <a:cs typeface="Arial"/>
              <a:sym typeface="Arial"/>
            </a:endParaRPr>
          </a:p>
        </p:txBody>
      </p:sp>
    </p:spTree>
    <p:extLst>
      <p:ext uri="{BB962C8B-B14F-4D97-AF65-F5344CB8AC3E}">
        <p14:creationId xmlns:p14="http://schemas.microsoft.com/office/powerpoint/2010/main" val="34887385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lan for implementering 2">
    <p:spTree>
      <p:nvGrpSpPr>
        <p:cNvPr id="1" name=""/>
        <p:cNvGrpSpPr/>
        <p:nvPr/>
      </p:nvGrpSpPr>
      <p:grpSpPr>
        <a:xfrm>
          <a:off x="0" y="0"/>
          <a:ext cx="0" cy="0"/>
          <a:chOff x="0" y="0"/>
          <a:chExt cx="0" cy="0"/>
        </a:xfrm>
      </p:grpSpPr>
      <p:sp>
        <p:nvSpPr>
          <p:cNvPr id="6" name="Google Shape;104;p12">
            <a:extLst>
              <a:ext uri="{FF2B5EF4-FFF2-40B4-BE49-F238E27FC236}">
                <a16:creationId xmlns:a16="http://schemas.microsoft.com/office/drawing/2014/main" id="{0F85A972-7D4E-5630-5654-99037E1EC691}"/>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Implementation plan</a:t>
            </a:r>
          </a:p>
        </p:txBody>
      </p:sp>
      <p:sp>
        <p:nvSpPr>
          <p:cNvPr id="7" name="Google Shape;105;p12">
            <a:extLst>
              <a:ext uri="{FF2B5EF4-FFF2-40B4-BE49-F238E27FC236}">
                <a16:creationId xmlns:a16="http://schemas.microsoft.com/office/drawing/2014/main" id="{E056A574-4827-654F-A9B1-38396A104FEA}"/>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are the biggest </a:t>
            </a:r>
            <a:r>
              <a:rPr lang="en-GB" sz="1200" b="1" kern="0" dirty="0">
                <a:solidFill>
                  <a:srgbClr val="000000"/>
                </a:solidFill>
                <a:latin typeface="Arial"/>
                <a:cs typeface="Arial"/>
                <a:sym typeface="Arial"/>
              </a:rPr>
              <a:t>uncertainties</a:t>
            </a:r>
            <a:r>
              <a:rPr lang="en-GB" sz="1200" kern="0" dirty="0">
                <a:solidFill>
                  <a:srgbClr val="000000"/>
                </a:solidFill>
                <a:latin typeface="Arial"/>
                <a:cs typeface="Arial"/>
                <a:sym typeface="Arial"/>
              </a:rPr>
              <a:t> and </a:t>
            </a:r>
            <a:r>
              <a:rPr lang="en-GB" sz="1200" b="1" kern="0" dirty="0">
                <a:solidFill>
                  <a:srgbClr val="000000"/>
                </a:solidFill>
                <a:latin typeface="Arial"/>
                <a:cs typeface="Arial"/>
                <a:sym typeface="Arial"/>
              </a:rPr>
              <a:t>challenges</a:t>
            </a:r>
            <a:r>
              <a:rPr lang="en-GB" sz="1200" kern="0" dirty="0">
                <a:solidFill>
                  <a:srgbClr val="000000"/>
                </a:solidFill>
                <a:latin typeface="Arial"/>
                <a:cs typeface="Arial"/>
                <a:sym typeface="Arial"/>
              </a:rPr>
              <a:t> for implementation? </a:t>
            </a:r>
          </a:p>
        </p:txBody>
      </p:sp>
      <p:sp>
        <p:nvSpPr>
          <p:cNvPr id="8" name="Google Shape;106;p12">
            <a:extLst>
              <a:ext uri="{FF2B5EF4-FFF2-40B4-BE49-F238E27FC236}">
                <a16:creationId xmlns:a16="http://schemas.microsoft.com/office/drawing/2014/main" id="{DE4C8DCB-0612-E6DF-D27D-B9D3F10C3CD5}"/>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Who is most important </a:t>
            </a:r>
            <a:r>
              <a:rPr lang="en-GB" sz="1200" b="0" kern="0" dirty="0">
                <a:solidFill>
                  <a:srgbClr val="000000"/>
                </a:solidFill>
                <a:latin typeface="Arial"/>
                <a:cs typeface="Arial"/>
                <a:sym typeface="Arial"/>
              </a:rPr>
              <a:t>to carrying out the plan? Who do you need to </a:t>
            </a:r>
            <a:r>
              <a:rPr lang="en-GB" sz="1200" b="1" kern="0" dirty="0">
                <a:solidFill>
                  <a:srgbClr val="000000"/>
                </a:solidFill>
                <a:latin typeface="Arial"/>
                <a:cs typeface="Arial"/>
                <a:sym typeface="Arial"/>
              </a:rPr>
              <a:t>share and anchor </a:t>
            </a:r>
            <a:r>
              <a:rPr lang="en-GB" sz="1200" b="0" kern="0" dirty="0">
                <a:solidFill>
                  <a:srgbClr val="000000"/>
                </a:solidFill>
                <a:latin typeface="Arial"/>
                <a:cs typeface="Arial"/>
                <a:sym typeface="Arial"/>
              </a:rPr>
              <a:t>the plan with? </a:t>
            </a:r>
            <a:endParaRPr lang="en-GB" sz="1200" b="1" kern="0" dirty="0">
              <a:solidFill>
                <a:srgbClr val="000000"/>
              </a:solidFill>
              <a:latin typeface="Arial"/>
              <a:cs typeface="Arial"/>
              <a:sym typeface="Arial"/>
            </a:endParaRPr>
          </a:p>
        </p:txBody>
      </p:sp>
      <p:sp>
        <p:nvSpPr>
          <p:cNvPr id="9" name="Google Shape;107;p12">
            <a:extLst>
              <a:ext uri="{FF2B5EF4-FFF2-40B4-BE49-F238E27FC236}">
                <a16:creationId xmlns:a16="http://schemas.microsoft.com/office/drawing/2014/main" id="{A45E499A-B61D-7007-8222-456BE7D3081B}"/>
              </a:ext>
            </a:extLst>
          </p:cNvPr>
          <p:cNvSpPr txBox="1"/>
          <p:nvPr userDrawn="1"/>
        </p:nvSpPr>
        <p:spPr>
          <a:xfrm>
            <a:off x="344649" y="575200"/>
            <a:ext cx="7708601"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Findings from discussions about the implementation plan</a:t>
            </a:r>
          </a:p>
        </p:txBody>
      </p:sp>
    </p:spTree>
    <p:extLst>
      <p:ext uri="{BB962C8B-B14F-4D97-AF65-F5344CB8AC3E}">
        <p14:creationId xmlns:p14="http://schemas.microsoft.com/office/powerpoint/2010/main" val="8786782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lan for implementering 3">
    <p:spTree>
      <p:nvGrpSpPr>
        <p:cNvPr id="1" name=""/>
        <p:cNvGrpSpPr/>
        <p:nvPr/>
      </p:nvGrpSpPr>
      <p:grpSpPr>
        <a:xfrm>
          <a:off x="0" y="0"/>
          <a:ext cx="0" cy="0"/>
          <a:chOff x="0" y="0"/>
          <a:chExt cx="0" cy="0"/>
        </a:xfrm>
      </p:grpSpPr>
      <p:sp>
        <p:nvSpPr>
          <p:cNvPr id="6" name="Google Shape;109;p13">
            <a:extLst>
              <a:ext uri="{FF2B5EF4-FFF2-40B4-BE49-F238E27FC236}">
                <a16:creationId xmlns:a16="http://schemas.microsoft.com/office/drawing/2014/main" id="{A56306AF-4BCA-98F2-D9EF-C8B76910DC75}"/>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shared roadmap | </a:t>
            </a:r>
            <a:r>
              <a:rPr lang="en-GB" sz="900" b="1" kern="0" dirty="0">
                <a:solidFill>
                  <a:srgbClr val="B7B7B7"/>
                </a:solidFill>
                <a:latin typeface="Arial"/>
                <a:cs typeface="Arial"/>
                <a:sym typeface="Arial"/>
              </a:rPr>
              <a:t>Implementation plan</a:t>
            </a:r>
          </a:p>
        </p:txBody>
      </p:sp>
      <p:sp>
        <p:nvSpPr>
          <p:cNvPr id="7" name="Google Shape;110;p13">
            <a:extLst>
              <a:ext uri="{FF2B5EF4-FFF2-40B4-BE49-F238E27FC236}">
                <a16:creationId xmlns:a16="http://schemas.microsoft.com/office/drawing/2014/main" id="{E736E8ED-4AB3-6012-1A4A-02CB4E083B59}"/>
              </a:ext>
            </a:extLst>
          </p:cNvPr>
          <p:cNvSpPr txBox="1"/>
          <p:nvPr userDrawn="1"/>
        </p:nvSpPr>
        <p:spPr>
          <a:xfrm>
            <a:off x="34315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is the </a:t>
            </a:r>
            <a:r>
              <a:rPr lang="en-GB" sz="1200" b="1" kern="0" dirty="0">
                <a:solidFill>
                  <a:srgbClr val="000000"/>
                </a:solidFill>
                <a:latin typeface="Arial"/>
                <a:cs typeface="Arial"/>
                <a:sym typeface="Arial"/>
              </a:rPr>
              <a:t>first thing </a:t>
            </a:r>
            <a:r>
              <a:rPr lang="en-GB" sz="1200" kern="0" dirty="0">
                <a:solidFill>
                  <a:srgbClr val="000000"/>
                </a:solidFill>
                <a:latin typeface="Arial"/>
                <a:cs typeface="Arial"/>
                <a:sym typeface="Arial"/>
              </a:rPr>
              <a:t>you will do, and why? </a:t>
            </a:r>
          </a:p>
        </p:txBody>
      </p:sp>
      <p:sp>
        <p:nvSpPr>
          <p:cNvPr id="8" name="Google Shape;111;p13">
            <a:extLst>
              <a:ext uri="{FF2B5EF4-FFF2-40B4-BE49-F238E27FC236}">
                <a16:creationId xmlns:a16="http://schemas.microsoft.com/office/drawing/2014/main" id="{58534824-DF27-49A5-9D9C-097C7F0AECAE}"/>
              </a:ext>
            </a:extLst>
          </p:cNvPr>
          <p:cNvSpPr txBox="1"/>
          <p:nvPr userDrawn="1"/>
        </p:nvSpPr>
        <p:spPr>
          <a:xfrm>
            <a:off x="4803000" y="1156550"/>
            <a:ext cx="4000200" cy="526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data or results can </a:t>
            </a:r>
            <a:r>
              <a:rPr lang="en-GB" sz="1200" b="1" kern="0" dirty="0">
                <a:solidFill>
                  <a:srgbClr val="000000"/>
                </a:solidFill>
                <a:latin typeface="Arial"/>
                <a:cs typeface="Arial"/>
                <a:sym typeface="Arial"/>
              </a:rPr>
              <a:t>convince sceptics </a:t>
            </a:r>
            <a:r>
              <a:rPr lang="en-GB" sz="1200" kern="0" dirty="0">
                <a:solidFill>
                  <a:srgbClr val="000000"/>
                </a:solidFill>
                <a:latin typeface="Arial"/>
                <a:cs typeface="Arial"/>
                <a:sym typeface="Arial"/>
              </a:rPr>
              <a:t>that the development work has value? </a:t>
            </a:r>
          </a:p>
        </p:txBody>
      </p:sp>
      <p:sp>
        <p:nvSpPr>
          <p:cNvPr id="9" name="Google Shape;112;p13">
            <a:extLst>
              <a:ext uri="{FF2B5EF4-FFF2-40B4-BE49-F238E27FC236}">
                <a16:creationId xmlns:a16="http://schemas.microsoft.com/office/drawing/2014/main" id="{B68446C1-28CF-A558-B6F5-98779E689D24}"/>
              </a:ext>
            </a:extLst>
          </p:cNvPr>
          <p:cNvSpPr txBox="1"/>
          <p:nvPr userDrawn="1"/>
        </p:nvSpPr>
        <p:spPr>
          <a:xfrm>
            <a:off x="344649" y="575200"/>
            <a:ext cx="8531561"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Findings from discussions about starting the implementation plan</a:t>
            </a:r>
          </a:p>
        </p:txBody>
      </p:sp>
    </p:spTree>
    <p:extLst>
      <p:ext uri="{BB962C8B-B14F-4D97-AF65-F5344CB8AC3E}">
        <p14:creationId xmlns:p14="http://schemas.microsoft.com/office/powerpoint/2010/main" val="27743876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ext step 3">
    <p:bg>
      <p:bgPr>
        <a:solidFill>
          <a:srgbClr val="CF5B8E"/>
        </a:solidFill>
        <a:effectLst/>
      </p:bgPr>
    </p:bg>
    <p:spTree>
      <p:nvGrpSpPr>
        <p:cNvPr id="1" name=""/>
        <p:cNvGrpSpPr/>
        <p:nvPr/>
      </p:nvGrpSpPr>
      <p:grpSpPr>
        <a:xfrm>
          <a:off x="0" y="0"/>
          <a:ext cx="0" cy="0"/>
          <a:chOff x="0" y="0"/>
          <a:chExt cx="0" cy="0"/>
        </a:xfrm>
      </p:grpSpPr>
      <p:sp>
        <p:nvSpPr>
          <p:cNvPr id="2" name="Google Shape;114;p14">
            <a:extLst>
              <a:ext uri="{FF2B5EF4-FFF2-40B4-BE49-F238E27FC236}">
                <a16:creationId xmlns:a16="http://schemas.microsoft.com/office/drawing/2014/main" id="{4D26E3C1-F415-7660-45C2-D2B499C51665}"/>
              </a:ext>
            </a:extLst>
          </p:cNvPr>
          <p:cNvSpPr txBox="1"/>
          <p:nvPr userDrawn="1"/>
        </p:nvSpPr>
        <p:spPr>
          <a:xfrm>
            <a:off x="342900" y="342900"/>
            <a:ext cx="4000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b="1" dirty="0">
                <a:solidFill>
                  <a:srgbClr val="FFFFFF"/>
                </a:solidFill>
                <a:latin typeface="Arial" panose="020B0604020202020204" pitchFamily="34" charset="0"/>
                <a:cs typeface="Arial" panose="020B0604020202020204" pitchFamily="34" charset="0"/>
              </a:rPr>
              <a:t>Step Up </a:t>
            </a:r>
            <a:endParaRPr sz="3600" b="1"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3600" b="1" dirty="0">
                <a:solidFill>
                  <a:srgbClr val="FFFFFF"/>
                </a:solidFill>
                <a:latin typeface="Arial" panose="020B0604020202020204" pitchFamily="34" charset="0"/>
                <a:cs typeface="Arial" panose="020B0604020202020204" pitchFamily="34" charset="0"/>
              </a:rPr>
              <a:t>– next step</a:t>
            </a:r>
            <a:endParaRPr sz="3600" b="1" dirty="0">
              <a:solidFill>
                <a:srgbClr val="FFFFFF"/>
              </a:solidFill>
              <a:latin typeface="Arial" panose="020B0604020202020204" pitchFamily="34" charset="0"/>
              <a:cs typeface="Arial" panose="020B0604020202020204" pitchFamily="34" charset="0"/>
            </a:endParaRPr>
          </a:p>
        </p:txBody>
      </p:sp>
      <p:sp>
        <p:nvSpPr>
          <p:cNvPr id="3" name="Google Shape;115;p14">
            <a:extLst>
              <a:ext uri="{FF2B5EF4-FFF2-40B4-BE49-F238E27FC236}">
                <a16:creationId xmlns:a16="http://schemas.microsoft.com/office/drawing/2014/main" id="{7AF75C42-D7E2-E6DF-F78C-E1F55BF3B745}"/>
              </a:ext>
            </a:extLst>
          </p:cNvPr>
          <p:cNvSpPr txBox="1"/>
          <p:nvPr userDrawn="1"/>
        </p:nvSpPr>
        <p:spPr>
          <a:xfrm>
            <a:off x="342900" y="2234482"/>
            <a:ext cx="4000500" cy="2585293"/>
          </a:xfrm>
          <a:prstGeom prst="rect">
            <a:avLst/>
          </a:prstGeom>
          <a:noFill/>
          <a:ln>
            <a:noFill/>
          </a:ln>
        </p:spPr>
        <p:txBody>
          <a:bodyPr spcFirstLastPara="1" wrap="square" lIns="91425" tIns="91425" rIns="91425" bIns="91425" anchor="b" anchorCtr="0">
            <a:spAutoFit/>
          </a:bodyPr>
          <a:lstStyle/>
          <a:p>
            <a:pPr defTabSz="914400">
              <a:buClr>
                <a:srgbClr val="000000"/>
              </a:buClr>
              <a:buFont typeface="Arial"/>
              <a:buNone/>
            </a:pPr>
            <a:r>
              <a:rPr lang="en-GB" sz="1200" kern="0" dirty="0">
                <a:solidFill>
                  <a:srgbClr val="FFFFFF"/>
                </a:solidFill>
                <a:latin typeface="Arial"/>
                <a:cs typeface="Arial"/>
                <a:sym typeface="Arial"/>
              </a:rPr>
              <a:t>Innovators throughout Norway use Step Up to make better decisions about the potential value of an innovation, early in the process. </a:t>
            </a:r>
          </a:p>
          <a:p>
            <a:pPr marL="0" lvl="0" indent="0" algn="l" rtl="0">
              <a:spcBef>
                <a:spcPts val="0"/>
              </a:spcBef>
              <a:spcAft>
                <a:spcPts val="0"/>
              </a:spcAft>
              <a:buNone/>
            </a:pPr>
            <a:endParaRPr lang="en-GB" sz="1200"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NO" sz="1200">
                <a:solidFill>
                  <a:srgbClr val="FFFFFF"/>
                </a:solidFill>
                <a:latin typeface="Arial" panose="020B0604020202020204" pitchFamily="34" charset="0"/>
                <a:cs typeface="Arial" panose="020B0604020202020204" pitchFamily="34" charset="0"/>
              </a:rPr>
              <a:t>After you have completed </a:t>
            </a:r>
            <a:r>
              <a:rPr lang="en-GB" sz="1200" i="1" dirty="0">
                <a:solidFill>
                  <a:srgbClr val="FFFFFF"/>
                </a:solidFill>
                <a:latin typeface="Arial" panose="020B0604020202020204" pitchFamily="34" charset="0"/>
                <a:cs typeface="Arial" panose="020B0604020202020204" pitchFamily="34" charset="0"/>
              </a:rPr>
              <a:t>Step Up: A shared roadmap</a:t>
            </a:r>
            <a:r>
              <a:rPr lang="en-GB" sz="1200" dirty="0">
                <a:solidFill>
                  <a:srgbClr val="FFFFFF"/>
                </a:solidFill>
                <a:latin typeface="Arial" panose="020B0604020202020204" pitchFamily="34" charset="0"/>
                <a:cs typeface="Arial" panose="020B0604020202020204" pitchFamily="34" charset="0"/>
              </a:rPr>
              <a:t>, the next step is to try out the changes: conduct a pilot or small test and document what happens.  </a:t>
            </a:r>
            <a:endParaRPr sz="1200"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NO" sz="1200">
                <a:solidFill>
                  <a:srgbClr val="FFFFFF"/>
                </a:solidFill>
                <a:latin typeface="Arial" panose="020B0604020202020204" pitchFamily="34" charset="0"/>
                <a:cs typeface="Arial" panose="020B0604020202020204" pitchFamily="34" charset="0"/>
              </a:rPr>
              <a:t>You will need patience and courage. Use your network to share experiences along the way, and remember to celebrate small and large breakthroughs. </a:t>
            </a:r>
            <a:endParaRPr sz="1200"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200" dirty="0">
              <a:solidFill>
                <a:srgbClr val="FFFFFF"/>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dirty="0">
                <a:solidFill>
                  <a:srgbClr val="FFFFFF"/>
                </a:solidFill>
                <a:latin typeface="Arial" panose="020B0604020202020204" pitchFamily="34" charset="0"/>
                <a:cs typeface="Arial" panose="020B0604020202020204" pitchFamily="34" charset="0"/>
              </a:rPr>
              <a:t>Good luck! </a:t>
            </a:r>
            <a:endParaRPr sz="1200" dirty="0">
              <a:solidFill>
                <a:srgbClr val="FFFFFF"/>
              </a:solidFill>
              <a:latin typeface="Arial" panose="020B0604020202020204" pitchFamily="34" charset="0"/>
              <a:cs typeface="Arial" panose="020B0604020202020204" pitchFamily="34" charset="0"/>
            </a:endParaRPr>
          </a:p>
        </p:txBody>
      </p:sp>
      <p:sp>
        <p:nvSpPr>
          <p:cNvPr id="4" name="Google Shape;116;p14">
            <a:extLst>
              <a:ext uri="{FF2B5EF4-FFF2-40B4-BE49-F238E27FC236}">
                <a16:creationId xmlns:a16="http://schemas.microsoft.com/office/drawing/2014/main" id="{5F3FB030-51A8-2015-2979-840C5D7E94EC}"/>
              </a:ext>
            </a:extLst>
          </p:cNvPr>
          <p:cNvSpPr txBox="1"/>
          <p:nvPr userDrawn="1"/>
        </p:nvSpPr>
        <p:spPr>
          <a:xfrm>
            <a:off x="4818000" y="4800600"/>
            <a:ext cx="3983100" cy="307800"/>
          </a:xfrm>
          <a:prstGeom prst="rect">
            <a:avLst/>
          </a:prstGeom>
          <a:noFill/>
          <a:ln>
            <a:noFill/>
          </a:ln>
        </p:spPr>
        <p:txBody>
          <a:bodyPr spcFirstLastPara="1" wrap="square" lIns="91425" tIns="91425" rIns="91425" bIns="91425" anchor="t" anchorCtr="0">
            <a:spAutoFit/>
          </a:bodyPr>
          <a:lstStyle/>
          <a:p>
            <a:pPr algn="r"/>
            <a:r>
              <a:rPr lang="en-GB" sz="800" dirty="0">
                <a:solidFill>
                  <a:schemeClr val="bg1"/>
                </a:solidFill>
                <a:effectLst/>
                <a:latin typeface="Arial" panose="020B0604020202020204" pitchFamily="34" charset="0"/>
                <a:cs typeface="Arial" panose="020B0604020202020204" pitchFamily="34" charset="0"/>
              </a:rPr>
              <a:t>Step Up has been developed by researchers at C3 Centre for Connected Care.</a:t>
            </a:r>
            <a:endParaRPr lang="en-NO" sz="80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AE25E19-E0FD-93F8-DC34-03AD9EE0147D}"/>
              </a:ext>
            </a:extLst>
          </p:cNvPr>
          <p:cNvPicPr>
            <a:picLocks noChangeAspect="1"/>
          </p:cNvPicPr>
          <p:nvPr userDrawn="1"/>
        </p:nvPicPr>
        <p:blipFill>
          <a:blip r:embed="rId2"/>
          <a:stretch>
            <a:fillRect/>
          </a:stretch>
        </p:blipFill>
        <p:spPr>
          <a:xfrm>
            <a:off x="8124530" y="342751"/>
            <a:ext cx="676570" cy="369300"/>
          </a:xfrm>
          <a:prstGeom prst="rect">
            <a:avLst/>
          </a:prstGeom>
        </p:spPr>
      </p:pic>
    </p:spTree>
    <p:extLst>
      <p:ext uri="{BB962C8B-B14F-4D97-AF65-F5344CB8AC3E}">
        <p14:creationId xmlns:p14="http://schemas.microsoft.com/office/powerpoint/2010/main" val="14773616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her notes et felles veikart">
    <p:spTree>
      <p:nvGrpSpPr>
        <p:cNvPr id="1" name=""/>
        <p:cNvGrpSpPr/>
        <p:nvPr/>
      </p:nvGrpSpPr>
      <p:grpSpPr>
        <a:xfrm>
          <a:off x="0" y="0"/>
          <a:ext cx="0" cy="0"/>
          <a:chOff x="0" y="0"/>
          <a:chExt cx="0" cy="0"/>
        </a:xfrm>
      </p:grpSpPr>
      <p:sp>
        <p:nvSpPr>
          <p:cNvPr id="4" name="Google Shape;119;p15">
            <a:extLst>
              <a:ext uri="{FF2B5EF4-FFF2-40B4-BE49-F238E27FC236}">
                <a16:creationId xmlns:a16="http://schemas.microsoft.com/office/drawing/2014/main" id="{22AA2958-F9D1-88E3-C9BA-5F8A60470FD2}"/>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Step Up | </a:t>
            </a:r>
            <a:r>
              <a:rPr lang="en-GB" sz="900" b="1" kern="0" dirty="0">
                <a:solidFill>
                  <a:srgbClr val="B7B7B7"/>
                </a:solidFill>
                <a:latin typeface="Arial"/>
                <a:cs typeface="Arial"/>
                <a:sym typeface="Arial"/>
              </a:rPr>
              <a:t>A shared roadmap workbook</a:t>
            </a:r>
            <a:endParaRPr sz="900" b="1" kern="0" dirty="0">
              <a:solidFill>
                <a:srgbClr val="B7B7B7"/>
              </a:solidFill>
              <a:latin typeface="Arial"/>
              <a:cs typeface="Arial"/>
              <a:sym typeface="Arial"/>
            </a:endParaRPr>
          </a:p>
        </p:txBody>
      </p:sp>
      <p:sp>
        <p:nvSpPr>
          <p:cNvPr id="5" name="Google Shape;120;p15">
            <a:extLst>
              <a:ext uri="{FF2B5EF4-FFF2-40B4-BE49-F238E27FC236}">
                <a16:creationId xmlns:a16="http://schemas.microsoft.com/office/drawing/2014/main" id="{F4FDE5D9-1230-7F9D-60CD-46FBD2446A5B}"/>
              </a:ext>
            </a:extLst>
          </p:cNvPr>
          <p:cNvSpPr txBox="1"/>
          <p:nvPr userDrawn="1"/>
        </p:nvSpPr>
        <p:spPr>
          <a:xfrm>
            <a:off x="344650" y="592523"/>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Other notes</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14066467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en stødig leder 1">
    <p:bg>
      <p:bgPr>
        <a:solidFill>
          <a:srgbClr val="FF9505"/>
        </a:solidFill>
        <a:effectLst/>
      </p:bgPr>
    </p:bg>
    <p:spTree>
      <p:nvGrpSpPr>
        <p:cNvPr id="1" name=""/>
        <p:cNvGrpSpPr/>
        <p:nvPr/>
      </p:nvGrpSpPr>
      <p:grpSpPr>
        <a:xfrm>
          <a:off x="0" y="0"/>
          <a:ext cx="0" cy="0"/>
          <a:chOff x="0" y="0"/>
          <a:chExt cx="0" cy="0"/>
        </a:xfrm>
      </p:grpSpPr>
      <p:sp>
        <p:nvSpPr>
          <p:cNvPr id="19" name="Google Shape;12;p3">
            <a:extLst>
              <a:ext uri="{FF2B5EF4-FFF2-40B4-BE49-F238E27FC236}">
                <a16:creationId xmlns:a16="http://schemas.microsoft.com/office/drawing/2014/main" id="{2E272CC0-F779-39FC-22D6-8C74373E534B}"/>
              </a:ext>
            </a:extLst>
          </p:cNvPr>
          <p:cNvSpPr txBox="1"/>
          <p:nvPr userDrawn="1"/>
        </p:nvSpPr>
        <p:spPr>
          <a:xfrm>
            <a:off x="342900" y="342900"/>
            <a:ext cx="4457700" cy="142087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kern="0" dirty="0">
                <a:solidFill>
                  <a:srgbClr val="FFFFFF"/>
                </a:solidFill>
                <a:latin typeface="Arial"/>
                <a:cs typeface="Arial"/>
                <a:sym typeface="Arial"/>
              </a:rPr>
              <a:t>Step Up</a:t>
            </a:r>
            <a:endParaRPr sz="3600" kern="0" dirty="0">
              <a:solidFill>
                <a:srgbClr val="FFFFFF"/>
              </a:solidFill>
              <a:latin typeface="Arial"/>
              <a:cs typeface="Arial"/>
              <a:sym typeface="Arial"/>
            </a:endParaRPr>
          </a:p>
          <a:p>
            <a:pPr defTabSz="914400">
              <a:spcAft>
                <a:spcPts val="1000"/>
              </a:spcAft>
              <a:buClr>
                <a:srgbClr val="000000"/>
              </a:buClr>
              <a:buFont typeface="Arial"/>
              <a:buNone/>
            </a:pPr>
            <a:r>
              <a:rPr lang="en-GB" sz="3600" b="1" kern="0" dirty="0">
                <a:solidFill>
                  <a:srgbClr val="FFFFFF"/>
                </a:solidFill>
                <a:latin typeface="Arial"/>
                <a:cs typeface="Arial"/>
                <a:sym typeface="Arial"/>
              </a:rPr>
              <a:t>A steady leader</a:t>
            </a:r>
            <a:endParaRPr sz="3600" b="1" i="1" kern="0" dirty="0">
              <a:solidFill>
                <a:srgbClr val="FFFFFF"/>
              </a:solidFill>
              <a:latin typeface="Arial"/>
              <a:cs typeface="Arial"/>
              <a:sym typeface="Arial"/>
            </a:endParaRPr>
          </a:p>
        </p:txBody>
      </p:sp>
      <p:sp>
        <p:nvSpPr>
          <p:cNvPr id="20" name="Google Shape;13;p3">
            <a:extLst>
              <a:ext uri="{FF2B5EF4-FFF2-40B4-BE49-F238E27FC236}">
                <a16:creationId xmlns:a16="http://schemas.microsoft.com/office/drawing/2014/main" id="{3C420516-BE4D-EF8B-C9AD-81DA554BED83}"/>
              </a:ext>
            </a:extLst>
          </p:cNvPr>
          <p:cNvSpPr/>
          <p:nvPr userDrawn="1"/>
        </p:nvSpPr>
        <p:spPr>
          <a:xfrm>
            <a:off x="464550" y="4103150"/>
            <a:ext cx="3657600" cy="6930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1" name="Google Shape;14;p3">
            <a:extLst>
              <a:ext uri="{FF2B5EF4-FFF2-40B4-BE49-F238E27FC236}">
                <a16:creationId xmlns:a16="http://schemas.microsoft.com/office/drawing/2014/main" id="{455DAAA5-EB99-FEE8-085C-B8F3C17988D2}"/>
              </a:ext>
            </a:extLst>
          </p:cNvPr>
          <p:cNvSpPr txBox="1"/>
          <p:nvPr userDrawn="1"/>
        </p:nvSpPr>
        <p:spPr>
          <a:xfrm>
            <a:off x="464550" y="4273100"/>
            <a:ext cx="12807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Your name: </a:t>
            </a:r>
            <a:endParaRPr sz="1000" b="1" kern="0" dirty="0">
              <a:solidFill>
                <a:srgbClr val="000000"/>
              </a:solidFill>
              <a:latin typeface="Arial"/>
              <a:cs typeface="Arial"/>
              <a:sym typeface="Arial"/>
            </a:endParaRPr>
          </a:p>
        </p:txBody>
      </p:sp>
      <p:sp>
        <p:nvSpPr>
          <p:cNvPr id="22" name="Google Shape;15;p3">
            <a:extLst>
              <a:ext uri="{FF2B5EF4-FFF2-40B4-BE49-F238E27FC236}">
                <a16:creationId xmlns:a16="http://schemas.microsoft.com/office/drawing/2014/main" id="{A1AEA9C7-A094-6CEE-23B4-838C83112035}"/>
              </a:ext>
            </a:extLst>
          </p:cNvPr>
          <p:cNvSpPr/>
          <p:nvPr userDrawn="1"/>
        </p:nvSpPr>
        <p:spPr>
          <a:xfrm>
            <a:off x="464550" y="3133625"/>
            <a:ext cx="3657600" cy="6930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pic>
        <p:nvPicPr>
          <p:cNvPr id="23" name="Google Shape;16;p3">
            <a:extLst>
              <a:ext uri="{FF2B5EF4-FFF2-40B4-BE49-F238E27FC236}">
                <a16:creationId xmlns:a16="http://schemas.microsoft.com/office/drawing/2014/main" id="{447C86B9-F4C8-6C75-4D58-BBCCB8404070}"/>
              </a:ext>
            </a:extLst>
          </p:cNvPr>
          <p:cNvPicPr preferRelativeResize="0"/>
          <p:nvPr userDrawn="1"/>
        </p:nvPicPr>
        <p:blipFill>
          <a:blip r:embed="rId2">
            <a:alphaModFix/>
          </a:blip>
          <a:stretch>
            <a:fillRect/>
          </a:stretch>
        </p:blipFill>
        <p:spPr>
          <a:xfrm>
            <a:off x="8124535" y="342897"/>
            <a:ext cx="676565" cy="369300"/>
          </a:xfrm>
          <a:prstGeom prst="rect">
            <a:avLst/>
          </a:prstGeom>
          <a:noFill/>
          <a:ln>
            <a:noFill/>
          </a:ln>
        </p:spPr>
      </p:pic>
      <p:sp>
        <p:nvSpPr>
          <p:cNvPr id="24" name="Google Shape;17;p3">
            <a:extLst>
              <a:ext uri="{FF2B5EF4-FFF2-40B4-BE49-F238E27FC236}">
                <a16:creationId xmlns:a16="http://schemas.microsoft.com/office/drawing/2014/main" id="{1AE2231E-24F8-E1E7-99F6-4F00D6AA6B03}"/>
              </a:ext>
            </a:extLst>
          </p:cNvPr>
          <p:cNvSpPr txBox="1"/>
          <p:nvPr userDrawn="1"/>
        </p:nvSpPr>
        <p:spPr>
          <a:xfrm>
            <a:off x="371475" y="2641013"/>
            <a:ext cx="30000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FFFFFF"/>
                </a:solidFill>
                <a:latin typeface="Arial"/>
                <a:cs typeface="Arial"/>
                <a:sym typeface="Arial"/>
              </a:rPr>
              <a:t>Workbook</a:t>
            </a:r>
            <a:endParaRPr sz="2000" kern="0" dirty="0">
              <a:solidFill>
                <a:srgbClr val="000000"/>
              </a:solidFill>
              <a:latin typeface="Arial"/>
              <a:cs typeface="Arial"/>
              <a:sym typeface="Arial"/>
            </a:endParaRPr>
          </a:p>
        </p:txBody>
      </p:sp>
      <p:sp>
        <p:nvSpPr>
          <p:cNvPr id="25" name="Google Shape;18;p3">
            <a:extLst>
              <a:ext uri="{FF2B5EF4-FFF2-40B4-BE49-F238E27FC236}">
                <a16:creationId xmlns:a16="http://schemas.microsoft.com/office/drawing/2014/main" id="{4A327724-9A3F-FC53-631B-42267953E9F4}"/>
              </a:ext>
            </a:extLst>
          </p:cNvPr>
          <p:cNvSpPr txBox="1"/>
          <p:nvPr userDrawn="1"/>
        </p:nvSpPr>
        <p:spPr>
          <a:xfrm>
            <a:off x="342900" y="1478738"/>
            <a:ext cx="55758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i="1" kern="0" dirty="0">
                <a:solidFill>
                  <a:srgbClr val="FFFFFF"/>
                </a:solidFill>
                <a:latin typeface="Arial"/>
                <a:cs typeface="Arial"/>
                <a:sym typeface="Arial"/>
              </a:rPr>
              <a:t>To understand what’s needed of you as an innovation leader</a:t>
            </a:r>
            <a:endParaRPr sz="1200" i="1" kern="0" dirty="0">
              <a:solidFill>
                <a:srgbClr val="000000"/>
              </a:solidFill>
              <a:latin typeface="Arial"/>
              <a:cs typeface="Arial"/>
              <a:sym typeface="Arial"/>
            </a:endParaRPr>
          </a:p>
        </p:txBody>
      </p:sp>
      <p:sp>
        <p:nvSpPr>
          <p:cNvPr id="26" name="Google Shape;19;p3">
            <a:extLst>
              <a:ext uri="{FF2B5EF4-FFF2-40B4-BE49-F238E27FC236}">
                <a16:creationId xmlns:a16="http://schemas.microsoft.com/office/drawing/2014/main" id="{6631B2BD-62A5-C7AE-8A7C-85F42217759F}"/>
              </a:ext>
            </a:extLst>
          </p:cNvPr>
          <p:cNvSpPr/>
          <p:nvPr userDrawn="1"/>
        </p:nvSpPr>
        <p:spPr>
          <a:xfrm>
            <a:off x="4800600" y="3133625"/>
            <a:ext cx="3657600" cy="16644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27" name="Google Shape;20;p3">
            <a:extLst>
              <a:ext uri="{FF2B5EF4-FFF2-40B4-BE49-F238E27FC236}">
                <a16:creationId xmlns:a16="http://schemas.microsoft.com/office/drawing/2014/main" id="{475CF22E-5618-BCD5-DAEB-FCB20C6D3CB3}"/>
              </a:ext>
            </a:extLst>
          </p:cNvPr>
          <p:cNvSpPr txBox="1"/>
          <p:nvPr userDrawn="1"/>
        </p:nvSpPr>
        <p:spPr>
          <a:xfrm>
            <a:off x="4800600" y="3133631"/>
            <a:ext cx="987300" cy="353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Activities</a:t>
            </a:r>
            <a:endParaRPr sz="1000" b="1" kern="0" dirty="0">
              <a:solidFill>
                <a:srgbClr val="000000"/>
              </a:solidFill>
              <a:latin typeface="Arial"/>
              <a:cs typeface="Arial"/>
              <a:sym typeface="Arial"/>
            </a:endParaRPr>
          </a:p>
        </p:txBody>
      </p:sp>
      <p:sp>
        <p:nvSpPr>
          <p:cNvPr id="28" name="Google Shape;21;p3">
            <a:extLst>
              <a:ext uri="{FF2B5EF4-FFF2-40B4-BE49-F238E27FC236}">
                <a16:creationId xmlns:a16="http://schemas.microsoft.com/office/drawing/2014/main" id="{8D839E7B-0CFA-E0DE-BE45-031FC18B8D4A}"/>
              </a:ext>
            </a:extLst>
          </p:cNvPr>
          <p:cNvSpPr txBox="1"/>
          <p:nvPr userDrawn="1"/>
        </p:nvSpPr>
        <p:spPr>
          <a:xfrm>
            <a:off x="4800600" y="3497437"/>
            <a:ext cx="19842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FF9505"/>
                </a:solidFill>
                <a:latin typeface="Arial"/>
                <a:cs typeface="Arial"/>
                <a:sym typeface="Arial"/>
              </a:rPr>
              <a:t>Mapping:</a:t>
            </a:r>
            <a:endParaRPr sz="1000" b="1" kern="0" dirty="0">
              <a:solidFill>
                <a:srgbClr val="FF9505"/>
              </a:solidFill>
              <a:latin typeface="Arial"/>
              <a:cs typeface="Arial"/>
              <a:sym typeface="Arial"/>
            </a:endParaRPr>
          </a:p>
        </p:txBody>
      </p:sp>
      <p:sp>
        <p:nvSpPr>
          <p:cNvPr id="29" name="Google Shape;22;p3">
            <a:extLst>
              <a:ext uri="{FF2B5EF4-FFF2-40B4-BE49-F238E27FC236}">
                <a16:creationId xmlns:a16="http://schemas.microsoft.com/office/drawing/2014/main" id="{E9077DD6-6DAF-14B4-7D31-CC9D7784D57E}"/>
              </a:ext>
            </a:extLst>
          </p:cNvPr>
          <p:cNvSpPr txBox="1"/>
          <p:nvPr userDrawn="1"/>
        </p:nvSpPr>
        <p:spPr>
          <a:xfrm>
            <a:off x="4800600" y="4118735"/>
            <a:ext cx="17805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FF9505"/>
                </a:solidFill>
                <a:latin typeface="Arial"/>
                <a:cs typeface="Arial"/>
                <a:sym typeface="Arial"/>
              </a:rPr>
              <a:t>Sparring and learning:</a:t>
            </a:r>
            <a:endParaRPr sz="1000" b="1" kern="0" dirty="0">
              <a:solidFill>
                <a:srgbClr val="FF9505"/>
              </a:solidFill>
              <a:latin typeface="Arial"/>
              <a:cs typeface="Arial"/>
              <a:sym typeface="Arial"/>
            </a:endParaRPr>
          </a:p>
        </p:txBody>
      </p:sp>
      <p:sp>
        <p:nvSpPr>
          <p:cNvPr id="30" name="Google Shape;23;p3">
            <a:extLst>
              <a:ext uri="{FF2B5EF4-FFF2-40B4-BE49-F238E27FC236}">
                <a16:creationId xmlns:a16="http://schemas.microsoft.com/office/drawing/2014/main" id="{CAF2097E-E7BF-2707-6DD1-AB24BEB5ABDB}"/>
              </a:ext>
            </a:extLst>
          </p:cNvPr>
          <p:cNvSpPr/>
          <p:nvPr userDrawn="1"/>
        </p:nvSpPr>
        <p:spPr>
          <a:xfrm>
            <a:off x="4905525" y="3740325"/>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31" name="Google Shape;24;p3">
            <a:extLst>
              <a:ext uri="{FF2B5EF4-FFF2-40B4-BE49-F238E27FC236}">
                <a16:creationId xmlns:a16="http://schemas.microsoft.com/office/drawing/2014/main" id="{AF0D4717-CA86-1FBE-7572-12F7E5A548E7}"/>
              </a:ext>
            </a:extLst>
          </p:cNvPr>
          <p:cNvSpPr/>
          <p:nvPr userDrawn="1"/>
        </p:nvSpPr>
        <p:spPr>
          <a:xfrm>
            <a:off x="4905525" y="4348250"/>
            <a:ext cx="3394200" cy="306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100" kern="0" dirty="0">
              <a:solidFill>
                <a:srgbClr val="000000"/>
              </a:solidFill>
              <a:latin typeface="Arial"/>
              <a:cs typeface="Arial"/>
              <a:sym typeface="Arial"/>
            </a:endParaRPr>
          </a:p>
        </p:txBody>
      </p:sp>
      <p:sp>
        <p:nvSpPr>
          <p:cNvPr id="32" name="Google Shape;25;p3">
            <a:extLst>
              <a:ext uri="{FF2B5EF4-FFF2-40B4-BE49-F238E27FC236}">
                <a16:creationId xmlns:a16="http://schemas.microsoft.com/office/drawing/2014/main" id="{92ED207C-3B4B-6837-FC42-7A5B394743C5}"/>
              </a:ext>
            </a:extLst>
          </p:cNvPr>
          <p:cNvSpPr txBox="1"/>
          <p:nvPr userDrawn="1"/>
        </p:nvSpPr>
        <p:spPr>
          <a:xfrm>
            <a:off x="464550" y="3256175"/>
            <a:ext cx="5577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000000"/>
                </a:solidFill>
                <a:latin typeface="Arial"/>
                <a:cs typeface="Arial"/>
                <a:sym typeface="Arial"/>
              </a:rPr>
              <a:t>Title:</a:t>
            </a:r>
            <a:endParaRPr sz="1000" kern="0" dirty="0">
              <a:solidFill>
                <a:srgbClr val="1F4D8E"/>
              </a:solidFill>
              <a:latin typeface="Arial"/>
              <a:cs typeface="Arial"/>
              <a:sym typeface="Arial"/>
            </a:endParaRPr>
          </a:p>
        </p:txBody>
      </p:sp>
    </p:spTree>
    <p:extLst>
      <p:ext uri="{BB962C8B-B14F-4D97-AF65-F5344CB8AC3E}">
        <p14:creationId xmlns:p14="http://schemas.microsoft.com/office/powerpoint/2010/main" val="10507896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en stødig leder 2">
    <p:spTree>
      <p:nvGrpSpPr>
        <p:cNvPr id="1" name=""/>
        <p:cNvGrpSpPr/>
        <p:nvPr/>
      </p:nvGrpSpPr>
      <p:grpSpPr>
        <a:xfrm>
          <a:off x="0" y="0"/>
          <a:ext cx="0" cy="0"/>
          <a:chOff x="0" y="0"/>
          <a:chExt cx="0" cy="0"/>
        </a:xfrm>
      </p:grpSpPr>
      <p:sp>
        <p:nvSpPr>
          <p:cNvPr id="12" name="Google Shape;27;p4">
            <a:extLst>
              <a:ext uri="{FF2B5EF4-FFF2-40B4-BE49-F238E27FC236}">
                <a16:creationId xmlns:a16="http://schemas.microsoft.com/office/drawing/2014/main" id="{DFC4D7AE-67B6-CB34-14E3-E2A9BE49C7FE}"/>
              </a:ext>
            </a:extLst>
          </p:cNvPr>
          <p:cNvSpPr/>
          <p:nvPr userDrawn="1"/>
        </p:nvSpPr>
        <p:spPr>
          <a:xfrm>
            <a:off x="0" y="0"/>
            <a:ext cx="4572000" cy="5143500"/>
          </a:xfrm>
          <a:prstGeom prst="rect">
            <a:avLst/>
          </a:prstGeom>
          <a:solidFill>
            <a:srgbClr val="FF950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3" name="Google Shape;28;p4">
            <a:extLst>
              <a:ext uri="{FF2B5EF4-FFF2-40B4-BE49-F238E27FC236}">
                <a16:creationId xmlns:a16="http://schemas.microsoft.com/office/drawing/2014/main" id="{D8692975-BC03-B6BA-4B37-53B7FF40D4C7}"/>
              </a:ext>
            </a:extLst>
          </p:cNvPr>
          <p:cNvSpPr txBox="1"/>
          <p:nvPr userDrawn="1"/>
        </p:nvSpPr>
        <p:spPr>
          <a:xfrm>
            <a:off x="342888" y="2571738"/>
            <a:ext cx="4000500" cy="2401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dirty="0">
                <a:solidFill>
                  <a:schemeClr val="bg1"/>
                </a:solidFill>
                <a:effectLst/>
                <a:latin typeface="Arial" panose="020B0604020202020204" pitchFamily="34" charset="0"/>
                <a:cs typeface="Arial" panose="020B0604020202020204" pitchFamily="34" charset="0"/>
              </a:rPr>
              <a:t>As an innovation leader, you need to have faith that you can succeed, know how to get other people involved, and facilitate collaboration across organisations and cultures.</a:t>
            </a:r>
            <a:endParaRPr lang="en-GB" sz="1200" b="0" dirty="0">
              <a:solidFill>
                <a:schemeClr val="bg1"/>
              </a:solidFill>
              <a:effectLst/>
              <a:latin typeface="Arial" panose="020B0604020202020204" pitchFamily="34" charset="0"/>
              <a:cs typeface="Arial" panose="020B0604020202020204" pitchFamily="34" charset="0"/>
            </a:endParaRPr>
          </a:p>
          <a:p>
            <a:pPr defTabSz="914400">
              <a:buClr>
                <a:srgbClr val="000000"/>
              </a:buClr>
              <a:buSzPts val="1100"/>
              <a:buFont typeface="Arial"/>
              <a:buNone/>
            </a:pPr>
            <a:endParaRPr sz="1200" b="0" kern="0" dirty="0">
              <a:solidFill>
                <a:srgbClr val="FFFFFF"/>
              </a:solidFill>
              <a:latin typeface="Arial"/>
              <a:cs typeface="Arial"/>
              <a:sym typeface="Arial"/>
            </a:endParaRPr>
          </a:p>
          <a:p>
            <a:pPr defTabSz="914400">
              <a:buClr>
                <a:srgbClr val="000000"/>
              </a:buClr>
              <a:buSzPts val="1100"/>
              <a:buFont typeface="Arial"/>
              <a:buNone/>
            </a:pPr>
            <a:r>
              <a:rPr lang="en-GB" sz="1200" kern="0" dirty="0">
                <a:solidFill>
                  <a:srgbClr val="FFFFFF"/>
                </a:solidFill>
                <a:latin typeface="Arial"/>
                <a:cs typeface="Arial"/>
                <a:sym typeface="Arial"/>
              </a:rPr>
              <a:t>Use </a:t>
            </a:r>
            <a:r>
              <a:rPr lang="en-GB" sz="1200" i="1" kern="0" dirty="0">
                <a:solidFill>
                  <a:srgbClr val="FFFFFF"/>
                </a:solidFill>
                <a:latin typeface="Arial"/>
                <a:cs typeface="Arial"/>
                <a:sym typeface="Arial"/>
              </a:rPr>
              <a:t>Step Up: A steady leader </a:t>
            </a:r>
            <a:r>
              <a:rPr lang="en-GB" sz="1200" kern="0" dirty="0">
                <a:solidFill>
                  <a:srgbClr val="FFFFFF"/>
                </a:solidFill>
                <a:latin typeface="Arial"/>
                <a:cs typeface="Arial"/>
                <a:sym typeface="Arial"/>
              </a:rPr>
              <a:t>to reflect on your role as a leader in an innovation process. You can do these activities alone or with another leader, and repeat them as needed. </a:t>
            </a:r>
          </a:p>
          <a:p>
            <a:pPr defTabSz="914400">
              <a:buClr>
                <a:srgbClr val="000000"/>
              </a:buClr>
              <a:buSzPts val="1100"/>
              <a:buFont typeface="Arial"/>
              <a:buNone/>
            </a:pPr>
            <a:endParaRPr sz="1200" kern="0" dirty="0">
              <a:solidFill>
                <a:srgbClr val="FF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i="1" kern="0" dirty="0">
                <a:solidFill>
                  <a:srgbClr val="FFFFFF"/>
                </a:solidFill>
                <a:latin typeface="Arial"/>
                <a:cs typeface="Arial"/>
                <a:sym typeface="Arial"/>
              </a:rPr>
              <a:t>The two activities are also available as A5 sheets in the method handbook. </a:t>
            </a:r>
          </a:p>
        </p:txBody>
      </p:sp>
      <p:sp>
        <p:nvSpPr>
          <p:cNvPr id="14" name="Google Shape;29;p4">
            <a:extLst>
              <a:ext uri="{FF2B5EF4-FFF2-40B4-BE49-F238E27FC236}">
                <a16:creationId xmlns:a16="http://schemas.microsoft.com/office/drawing/2014/main" id="{70AA3A05-AD8E-5B67-C401-E90B1CDE3578}"/>
              </a:ext>
            </a:extLst>
          </p:cNvPr>
          <p:cNvSpPr txBox="1"/>
          <p:nvPr userDrawn="1"/>
        </p:nvSpPr>
        <p:spPr>
          <a:xfrm>
            <a:off x="342900" y="342900"/>
            <a:ext cx="4000500" cy="16008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800" kern="0" dirty="0">
                <a:solidFill>
                  <a:srgbClr val="FFFFFF"/>
                </a:solidFill>
                <a:latin typeface="Arial"/>
                <a:cs typeface="Arial"/>
                <a:sym typeface="Arial"/>
              </a:rPr>
              <a:t>Introduction to</a:t>
            </a:r>
            <a:endParaRPr sz="2800" kern="0" dirty="0">
              <a:solidFill>
                <a:srgbClr val="FFFFFF"/>
              </a:solidFill>
              <a:latin typeface="Arial"/>
              <a:cs typeface="Arial"/>
              <a:sym typeface="Arial"/>
            </a:endParaRPr>
          </a:p>
          <a:p>
            <a:pPr defTabSz="914400">
              <a:buClr>
                <a:srgbClr val="000000"/>
              </a:buClr>
              <a:buFont typeface="Arial"/>
              <a:buNone/>
            </a:pPr>
            <a:r>
              <a:rPr lang="en-GB" sz="2800" kern="0" dirty="0">
                <a:solidFill>
                  <a:srgbClr val="FFFFFF"/>
                </a:solidFill>
                <a:latin typeface="Arial"/>
                <a:cs typeface="Arial"/>
                <a:sym typeface="Arial"/>
              </a:rPr>
              <a:t>Step Up</a:t>
            </a:r>
            <a:endParaRPr sz="2800"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A steady leader</a:t>
            </a:r>
            <a:endParaRPr sz="3600" b="1" i="1" kern="0" dirty="0">
              <a:solidFill>
                <a:srgbClr val="FFFFFF"/>
              </a:solidFill>
              <a:latin typeface="Arial"/>
              <a:cs typeface="Arial"/>
              <a:sym typeface="Arial"/>
            </a:endParaRPr>
          </a:p>
        </p:txBody>
      </p:sp>
      <p:sp>
        <p:nvSpPr>
          <p:cNvPr id="15" name="Google Shape;30;p4">
            <a:extLst>
              <a:ext uri="{FF2B5EF4-FFF2-40B4-BE49-F238E27FC236}">
                <a16:creationId xmlns:a16="http://schemas.microsoft.com/office/drawing/2014/main" id="{93B33EB3-B1ED-EC4D-678D-2E2D2EA9B4F0}"/>
              </a:ext>
            </a:extLst>
          </p:cNvPr>
          <p:cNvSpPr txBox="1"/>
          <p:nvPr userDrawn="1"/>
        </p:nvSpPr>
        <p:spPr>
          <a:xfrm>
            <a:off x="5777139" y="2809790"/>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kern="0" dirty="0">
                <a:solidFill>
                  <a:srgbClr val="000000"/>
                </a:solidFill>
                <a:latin typeface="Arial"/>
                <a:cs typeface="Arial"/>
                <a:sym typeface="Arial"/>
              </a:rPr>
              <a:t>Articulate how you lead yourself, a team, and a project. </a:t>
            </a:r>
            <a:endParaRPr sz="1000" kern="0" dirty="0">
              <a:solidFill>
                <a:srgbClr val="1F4D8E"/>
              </a:solidFill>
              <a:latin typeface="Arial"/>
              <a:cs typeface="Arial"/>
              <a:sym typeface="Arial"/>
            </a:endParaRPr>
          </a:p>
        </p:txBody>
      </p:sp>
      <p:sp>
        <p:nvSpPr>
          <p:cNvPr id="16" name="Google Shape;31;p4">
            <a:extLst>
              <a:ext uri="{FF2B5EF4-FFF2-40B4-BE49-F238E27FC236}">
                <a16:creationId xmlns:a16="http://schemas.microsoft.com/office/drawing/2014/main" id="{6ACF675C-E143-0ED6-5D1F-9F1CA7A5D0B7}"/>
              </a:ext>
            </a:extLst>
          </p:cNvPr>
          <p:cNvSpPr txBox="1"/>
          <p:nvPr userDrawn="1"/>
        </p:nvSpPr>
        <p:spPr>
          <a:xfrm>
            <a:off x="5777149" y="2571750"/>
            <a:ext cx="3151800"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Mapping</a:t>
            </a:r>
            <a:endParaRPr sz="1200" b="1" kern="0" dirty="0">
              <a:solidFill>
                <a:srgbClr val="000000"/>
              </a:solidFill>
              <a:latin typeface="Arial"/>
              <a:cs typeface="Arial"/>
              <a:sym typeface="Arial"/>
            </a:endParaRPr>
          </a:p>
        </p:txBody>
      </p:sp>
      <p:sp>
        <p:nvSpPr>
          <p:cNvPr id="17" name="Google Shape;32;p4">
            <a:extLst>
              <a:ext uri="{FF2B5EF4-FFF2-40B4-BE49-F238E27FC236}">
                <a16:creationId xmlns:a16="http://schemas.microsoft.com/office/drawing/2014/main" id="{6923C108-6850-CEE9-7293-9C2C88B9A461}"/>
              </a:ext>
            </a:extLst>
          </p:cNvPr>
          <p:cNvSpPr txBox="1"/>
          <p:nvPr userDrawn="1"/>
        </p:nvSpPr>
        <p:spPr>
          <a:xfrm>
            <a:off x="5777162" y="3544825"/>
            <a:ext cx="3151800" cy="2553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GB" sz="1200" b="1" kern="0" dirty="0">
                <a:solidFill>
                  <a:srgbClr val="000000"/>
                </a:solidFill>
                <a:latin typeface="Arial"/>
                <a:cs typeface="Arial"/>
                <a:sym typeface="Arial"/>
              </a:rPr>
              <a:t>Sparring and learning</a:t>
            </a:r>
            <a:endParaRPr sz="1200" b="1" kern="0" dirty="0">
              <a:solidFill>
                <a:srgbClr val="000000"/>
              </a:solidFill>
              <a:latin typeface="Arial"/>
              <a:cs typeface="Arial"/>
              <a:sym typeface="Arial"/>
            </a:endParaRPr>
          </a:p>
        </p:txBody>
      </p:sp>
      <p:sp>
        <p:nvSpPr>
          <p:cNvPr id="18" name="Google Shape;33;p4">
            <a:extLst>
              <a:ext uri="{FF2B5EF4-FFF2-40B4-BE49-F238E27FC236}">
                <a16:creationId xmlns:a16="http://schemas.microsoft.com/office/drawing/2014/main" id="{5B536B07-ED0E-4A0F-A05A-0FA064078693}"/>
              </a:ext>
            </a:extLst>
          </p:cNvPr>
          <p:cNvSpPr txBox="1"/>
          <p:nvPr userDrawn="1"/>
        </p:nvSpPr>
        <p:spPr>
          <a:xfrm>
            <a:off x="5777139" y="3782865"/>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kern="0" dirty="0">
                <a:solidFill>
                  <a:srgbClr val="000000"/>
                </a:solidFill>
                <a:latin typeface="Arial"/>
                <a:cs typeface="Arial"/>
                <a:sym typeface="Arial"/>
              </a:rPr>
              <a:t>Use the </a:t>
            </a:r>
            <a:r>
              <a:rPr lang="en-GB" sz="1000" i="1" kern="0" dirty="0">
                <a:solidFill>
                  <a:srgbClr val="000000"/>
                </a:solidFill>
                <a:latin typeface="Arial"/>
                <a:cs typeface="Arial"/>
                <a:sym typeface="Arial"/>
              </a:rPr>
              <a:t>past-present-future</a:t>
            </a:r>
            <a:r>
              <a:rPr lang="en-GB" sz="1000" kern="0" dirty="0">
                <a:solidFill>
                  <a:srgbClr val="000000"/>
                </a:solidFill>
                <a:latin typeface="Arial"/>
                <a:cs typeface="Arial"/>
                <a:sym typeface="Arial"/>
              </a:rPr>
              <a:t> method for personal development and sharing experiences.</a:t>
            </a:r>
            <a:endParaRPr sz="1000" kern="0" dirty="0">
              <a:solidFill>
                <a:srgbClr val="000000"/>
              </a:solidFill>
              <a:latin typeface="Arial"/>
              <a:cs typeface="Arial"/>
              <a:sym typeface="Arial"/>
            </a:endParaRPr>
          </a:p>
        </p:txBody>
      </p:sp>
      <p:pic>
        <p:nvPicPr>
          <p:cNvPr id="19" name="Google Shape;34;p4">
            <a:extLst>
              <a:ext uri="{FF2B5EF4-FFF2-40B4-BE49-F238E27FC236}">
                <a16:creationId xmlns:a16="http://schemas.microsoft.com/office/drawing/2014/main" id="{50EA2212-D28C-5B81-7402-4C3542EA3E56}"/>
              </a:ext>
            </a:extLst>
          </p:cNvPr>
          <p:cNvPicPr preferRelativeResize="0"/>
          <p:nvPr userDrawn="1"/>
        </p:nvPicPr>
        <p:blipFill>
          <a:blip r:embed="rId2">
            <a:alphaModFix/>
          </a:blip>
          <a:stretch>
            <a:fillRect/>
          </a:stretch>
        </p:blipFill>
        <p:spPr>
          <a:xfrm>
            <a:off x="8124535" y="342900"/>
            <a:ext cx="676565" cy="369300"/>
          </a:xfrm>
          <a:prstGeom prst="rect">
            <a:avLst/>
          </a:prstGeom>
          <a:noFill/>
          <a:ln>
            <a:noFill/>
          </a:ln>
        </p:spPr>
      </p:pic>
      <p:pic>
        <p:nvPicPr>
          <p:cNvPr id="20" name="Google Shape;35;p4">
            <a:extLst>
              <a:ext uri="{FF2B5EF4-FFF2-40B4-BE49-F238E27FC236}">
                <a16:creationId xmlns:a16="http://schemas.microsoft.com/office/drawing/2014/main" id="{681C04FD-73F2-66C0-EC08-7F7630D0207A}"/>
              </a:ext>
            </a:extLst>
          </p:cNvPr>
          <p:cNvPicPr preferRelativeResize="0"/>
          <p:nvPr userDrawn="1"/>
        </p:nvPicPr>
        <p:blipFill>
          <a:blip r:embed="rId3">
            <a:alphaModFix/>
          </a:blip>
          <a:stretch>
            <a:fillRect/>
          </a:stretch>
        </p:blipFill>
        <p:spPr>
          <a:xfrm>
            <a:off x="4772049" y="2684912"/>
            <a:ext cx="924225" cy="1505777"/>
          </a:xfrm>
          <a:prstGeom prst="rect">
            <a:avLst/>
          </a:prstGeom>
          <a:noFill/>
          <a:ln>
            <a:noFill/>
          </a:ln>
        </p:spPr>
      </p:pic>
    </p:spTree>
    <p:extLst>
      <p:ext uri="{BB962C8B-B14F-4D97-AF65-F5344CB8AC3E}">
        <p14:creationId xmlns:p14="http://schemas.microsoft.com/office/powerpoint/2010/main" val="14068283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rtlegging intro">
    <p:spTree>
      <p:nvGrpSpPr>
        <p:cNvPr id="1" name=""/>
        <p:cNvGrpSpPr/>
        <p:nvPr/>
      </p:nvGrpSpPr>
      <p:grpSpPr>
        <a:xfrm>
          <a:off x="0" y="0"/>
          <a:ext cx="0" cy="0"/>
          <a:chOff x="0" y="0"/>
          <a:chExt cx="0" cy="0"/>
        </a:xfrm>
      </p:grpSpPr>
      <p:sp>
        <p:nvSpPr>
          <p:cNvPr id="9" name="Google Shape;37;p5">
            <a:extLst>
              <a:ext uri="{FF2B5EF4-FFF2-40B4-BE49-F238E27FC236}">
                <a16:creationId xmlns:a16="http://schemas.microsoft.com/office/drawing/2014/main" id="{76A8B4E4-E2A9-4C16-73BF-E1B83F312FF0}"/>
              </a:ext>
            </a:extLst>
          </p:cNvPr>
          <p:cNvSpPr/>
          <p:nvPr userDrawn="1"/>
        </p:nvSpPr>
        <p:spPr>
          <a:xfrm>
            <a:off x="0" y="0"/>
            <a:ext cx="4572000" cy="5143500"/>
          </a:xfrm>
          <a:prstGeom prst="rect">
            <a:avLst/>
          </a:prstGeom>
          <a:solidFill>
            <a:srgbClr val="FF950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0" name="Google Shape;38;p5">
            <a:extLst>
              <a:ext uri="{FF2B5EF4-FFF2-40B4-BE49-F238E27FC236}">
                <a16:creationId xmlns:a16="http://schemas.microsoft.com/office/drawing/2014/main" id="{EF436538-A838-6296-23B5-4D3F1EE2334E}"/>
              </a:ext>
            </a:extLst>
          </p:cNvPr>
          <p:cNvSpPr txBox="1"/>
          <p:nvPr userDrawn="1"/>
        </p:nvSpPr>
        <p:spPr>
          <a:xfrm>
            <a:off x="342900" y="1257300"/>
            <a:ext cx="4000500" cy="7389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Mapping</a:t>
            </a:r>
            <a:endParaRPr sz="3600" b="1" kern="0" dirty="0">
              <a:solidFill>
                <a:srgbClr val="FFFFFF"/>
              </a:solidFill>
              <a:latin typeface="Arial"/>
              <a:cs typeface="Arial"/>
              <a:sym typeface="Arial"/>
            </a:endParaRPr>
          </a:p>
        </p:txBody>
      </p:sp>
      <p:sp>
        <p:nvSpPr>
          <p:cNvPr id="11" name="Google Shape;39;p5">
            <a:extLst>
              <a:ext uri="{FF2B5EF4-FFF2-40B4-BE49-F238E27FC236}">
                <a16:creationId xmlns:a16="http://schemas.microsoft.com/office/drawing/2014/main" id="{FC7ABA7D-C3FC-A585-6D9B-E0622DD060F3}"/>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100" b="0" i="0" u="none" strike="noStrike" dirty="0">
                <a:solidFill>
                  <a:schemeClr val="bg1"/>
                </a:solidFill>
                <a:effectLst/>
                <a:latin typeface="Arial" panose="020B0604020202020204" pitchFamily="34" charset="0"/>
                <a:cs typeface="Arial" panose="020B0604020202020204" pitchFamily="34" charset="0"/>
              </a:rPr>
              <a:t>In this activity, you will reflect independently on three different themes</a:t>
            </a:r>
            <a:r>
              <a:rPr lang="en-GB" sz="1100" kern="0" dirty="0">
                <a:solidFill>
                  <a:schemeClr val="bg1"/>
                </a:solidFill>
                <a:latin typeface="Arial"/>
                <a:cs typeface="Arial"/>
                <a:sym typeface="Arial"/>
              </a:rPr>
              <a:t>:</a:t>
            </a:r>
            <a:endParaRPr sz="1100" kern="0" dirty="0">
              <a:solidFill>
                <a:schemeClr val="bg1"/>
              </a:solidFill>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FFFFFF"/>
              </a:buClr>
              <a:buSzPts val="1100"/>
              <a:buFont typeface="Arial"/>
              <a:buChar char="●"/>
              <a:tabLst/>
              <a:defRPr/>
            </a:pPr>
            <a:r>
              <a:rPr lang="en-GB" sz="1100" b="1" i="0" u="none" strike="noStrike" dirty="0">
                <a:solidFill>
                  <a:schemeClr val="bg1"/>
                </a:solidFill>
                <a:effectLst/>
                <a:latin typeface="Arial" panose="020B0604020202020204" pitchFamily="34" charset="0"/>
                <a:cs typeface="Arial" panose="020B0604020202020204" pitchFamily="34" charset="0"/>
              </a:rPr>
              <a:t>Lead yourself </a:t>
            </a:r>
            <a:r>
              <a:rPr lang="en-GB" sz="1100" b="0" i="0" u="none" strike="noStrike" dirty="0">
                <a:solidFill>
                  <a:schemeClr val="bg1"/>
                </a:solidFill>
                <a:effectLst/>
                <a:latin typeface="Arial" panose="020B0604020202020204" pitchFamily="34" charset="0"/>
                <a:cs typeface="Arial" panose="020B0604020202020204" pitchFamily="34" charset="0"/>
              </a:rPr>
              <a:t>– your own motivation and how you handle stress in a leadership role</a:t>
            </a:r>
          </a:p>
          <a:p>
            <a:pPr marL="457200" marR="0" lvl="0" indent="-298450" algn="l" defTabSz="914400" rtl="0" eaLnBrk="1" fontAlgn="auto" latinLnBrk="0" hangingPunct="1">
              <a:lnSpc>
                <a:spcPct val="100000"/>
              </a:lnSpc>
              <a:spcBef>
                <a:spcPts val="0"/>
              </a:spcBef>
              <a:spcAft>
                <a:spcPts val="0"/>
              </a:spcAft>
              <a:buClr>
                <a:srgbClr val="FFFFFF"/>
              </a:buClr>
              <a:buSzPts val="1100"/>
              <a:buFont typeface="Arial"/>
              <a:buChar char="●"/>
              <a:tabLst/>
              <a:defRPr/>
            </a:pPr>
            <a:r>
              <a:rPr lang="en-GB" sz="1100" b="1" i="0" u="none" strike="noStrike" dirty="0">
                <a:solidFill>
                  <a:schemeClr val="bg1"/>
                </a:solidFill>
                <a:effectLst/>
                <a:latin typeface="Arial" panose="020B0604020202020204" pitchFamily="34" charset="0"/>
                <a:cs typeface="Arial" panose="020B0604020202020204" pitchFamily="34" charset="0"/>
              </a:rPr>
              <a:t>Lead a team</a:t>
            </a:r>
            <a:r>
              <a:rPr lang="en-GB" sz="1100" b="0" i="0" u="none" strike="noStrike" dirty="0">
                <a:solidFill>
                  <a:schemeClr val="bg1"/>
                </a:solidFill>
                <a:effectLst/>
                <a:latin typeface="Arial" panose="020B0604020202020204" pitchFamily="34" charset="0"/>
                <a:cs typeface="Arial" panose="020B0604020202020204" pitchFamily="34" charset="0"/>
              </a:rPr>
              <a:t> – how you, as a leader, influence the team</a:t>
            </a:r>
          </a:p>
          <a:p>
            <a:pPr marL="457200" marR="0" lvl="0" indent="-298450" algn="l" defTabSz="914400" rtl="0" eaLnBrk="1" fontAlgn="auto" latinLnBrk="0" hangingPunct="1">
              <a:lnSpc>
                <a:spcPct val="100000"/>
              </a:lnSpc>
              <a:spcBef>
                <a:spcPts val="0"/>
              </a:spcBef>
              <a:spcAft>
                <a:spcPts val="0"/>
              </a:spcAft>
              <a:buClr>
                <a:srgbClr val="FFFFFF"/>
              </a:buClr>
              <a:buSzPts val="1100"/>
              <a:buFont typeface="Arial"/>
              <a:buChar char="●"/>
              <a:tabLst/>
              <a:defRPr/>
            </a:pPr>
            <a:r>
              <a:rPr lang="en-GB" sz="1100" b="1" i="0" u="none" strike="noStrike" dirty="0">
                <a:solidFill>
                  <a:schemeClr val="bg1"/>
                </a:solidFill>
                <a:effectLst/>
                <a:latin typeface="Arial" panose="020B0604020202020204" pitchFamily="34" charset="0"/>
                <a:cs typeface="Arial" panose="020B0604020202020204" pitchFamily="34" charset="0"/>
              </a:rPr>
              <a:t>Lead a project</a:t>
            </a:r>
            <a:r>
              <a:rPr lang="en-GB" sz="1100" b="0" i="0" u="none" strike="noStrike" dirty="0">
                <a:solidFill>
                  <a:schemeClr val="bg1"/>
                </a:solidFill>
                <a:effectLst/>
                <a:latin typeface="Arial" panose="020B0604020202020204" pitchFamily="34" charset="0"/>
                <a:cs typeface="Arial" panose="020B0604020202020204" pitchFamily="34" charset="0"/>
              </a:rPr>
              <a:t> – how you can facilitate the success of innovation work</a:t>
            </a:r>
          </a:p>
          <a:p>
            <a:pPr rtl="0">
              <a:spcBef>
                <a:spcPts val="0"/>
              </a:spcBef>
              <a:spcAft>
                <a:spcPts val="0"/>
              </a:spcAft>
            </a:pPr>
            <a:br>
              <a:rPr lang="en-GB" sz="1100" b="0" dirty="0">
                <a:solidFill>
                  <a:schemeClr val="bg1"/>
                </a:solidFill>
                <a:effectLst/>
                <a:latin typeface="Arial" panose="020B0604020202020204" pitchFamily="34" charset="0"/>
                <a:cs typeface="Arial" panose="020B0604020202020204" pitchFamily="34" charset="0"/>
              </a:rPr>
            </a:br>
            <a:r>
              <a:rPr lang="en-GB" sz="1100" b="0" i="0" u="none" strike="noStrike" dirty="0">
                <a:solidFill>
                  <a:schemeClr val="bg1"/>
                </a:solidFill>
                <a:effectLst/>
                <a:latin typeface="Arial" panose="020B0604020202020204" pitchFamily="34" charset="0"/>
                <a:cs typeface="Arial" panose="020B0604020202020204" pitchFamily="34" charset="0"/>
              </a:rPr>
              <a:t>The mapping helps you better understand yourself and what is required of you to lead innovation processes within healthcare. The activity helps you to understand more about how your colleagues are motivated and influenced by you as a leader, and how you can stand strong and build trust in the process. Use the mapping to identify opportunities for growth and development as a leader.</a:t>
            </a:r>
            <a:endParaRPr lang="en-GB" sz="1100" b="0" dirty="0">
              <a:solidFill>
                <a:schemeClr val="bg1"/>
              </a:solidFill>
              <a:effectLst/>
              <a:latin typeface="Arial" panose="020B0604020202020204" pitchFamily="34" charset="0"/>
              <a:cs typeface="Arial" panose="020B0604020202020204" pitchFamily="34" charset="0"/>
            </a:endParaRPr>
          </a:p>
        </p:txBody>
      </p:sp>
      <p:pic>
        <p:nvPicPr>
          <p:cNvPr id="12" name="Google Shape;40;p5">
            <a:extLst>
              <a:ext uri="{FF2B5EF4-FFF2-40B4-BE49-F238E27FC236}">
                <a16:creationId xmlns:a16="http://schemas.microsoft.com/office/drawing/2014/main" id="{822914F1-9250-FD12-9BE9-CACCDB4BE266}"/>
              </a:ext>
            </a:extLst>
          </p:cNvPr>
          <p:cNvPicPr preferRelativeResize="0"/>
          <p:nvPr userDrawn="1"/>
        </p:nvPicPr>
        <p:blipFill>
          <a:blip r:embed="rId2">
            <a:alphaModFix/>
          </a:blip>
          <a:stretch>
            <a:fillRect/>
          </a:stretch>
        </p:blipFill>
        <p:spPr>
          <a:xfrm>
            <a:off x="8124535" y="342900"/>
            <a:ext cx="676565" cy="369300"/>
          </a:xfrm>
          <a:prstGeom prst="rect">
            <a:avLst/>
          </a:prstGeom>
          <a:noFill/>
          <a:ln>
            <a:noFill/>
          </a:ln>
        </p:spPr>
      </p:pic>
      <p:sp>
        <p:nvSpPr>
          <p:cNvPr id="13" name="Google Shape;41;p5">
            <a:extLst>
              <a:ext uri="{FF2B5EF4-FFF2-40B4-BE49-F238E27FC236}">
                <a16:creationId xmlns:a16="http://schemas.microsoft.com/office/drawing/2014/main" id="{239BA943-876A-E03A-C1A0-7B8B39EE63EE}"/>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14" name="Google Shape;42;p5">
            <a:extLst>
              <a:ext uri="{FF2B5EF4-FFF2-40B4-BE49-F238E27FC236}">
                <a16:creationId xmlns:a16="http://schemas.microsoft.com/office/drawing/2014/main" id="{051840A6-0243-112D-0C4F-F996B8EBA566}"/>
              </a:ext>
            </a:extLst>
          </p:cNvPr>
          <p:cNvSpPr txBox="1"/>
          <p:nvPr userDrawn="1"/>
        </p:nvSpPr>
        <p:spPr>
          <a:xfrm>
            <a:off x="4800600" y="2202450"/>
            <a:ext cx="30000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Project:</a:t>
            </a:r>
            <a:endParaRPr sz="1200" b="1" kern="0" dirty="0">
              <a:solidFill>
                <a:srgbClr val="000000"/>
              </a:solidFill>
              <a:latin typeface="Arial"/>
              <a:cs typeface="Arial"/>
              <a:sym typeface="Arial"/>
            </a:endParaRPr>
          </a:p>
        </p:txBody>
      </p:sp>
      <p:pic>
        <p:nvPicPr>
          <p:cNvPr id="15" name="Google Shape;43;p5">
            <a:extLst>
              <a:ext uri="{FF2B5EF4-FFF2-40B4-BE49-F238E27FC236}">
                <a16:creationId xmlns:a16="http://schemas.microsoft.com/office/drawing/2014/main" id="{0FFCD06C-8FD3-AB36-3C5D-766BBFDCC5DF}"/>
              </a:ext>
            </a:extLst>
          </p:cNvPr>
          <p:cNvPicPr preferRelativeResize="0"/>
          <p:nvPr userDrawn="1"/>
        </p:nvPicPr>
        <p:blipFill>
          <a:blip r:embed="rId3">
            <a:alphaModFix/>
          </a:blip>
          <a:stretch>
            <a:fillRect/>
          </a:stretch>
        </p:blipFill>
        <p:spPr>
          <a:xfrm>
            <a:off x="479566" y="385775"/>
            <a:ext cx="298164" cy="485750"/>
          </a:xfrm>
          <a:prstGeom prst="rect">
            <a:avLst/>
          </a:prstGeom>
          <a:noFill/>
          <a:ln>
            <a:noFill/>
          </a:ln>
        </p:spPr>
      </p:pic>
    </p:spTree>
    <p:extLst>
      <p:ext uri="{BB962C8B-B14F-4D97-AF65-F5344CB8AC3E}">
        <p14:creationId xmlns:p14="http://schemas.microsoft.com/office/powerpoint/2010/main" val="590944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rtlegging 1">
    <p:spTree>
      <p:nvGrpSpPr>
        <p:cNvPr id="1" name=""/>
        <p:cNvGrpSpPr/>
        <p:nvPr/>
      </p:nvGrpSpPr>
      <p:grpSpPr>
        <a:xfrm>
          <a:off x="0" y="0"/>
          <a:ext cx="0" cy="0"/>
          <a:chOff x="0" y="0"/>
          <a:chExt cx="0" cy="0"/>
        </a:xfrm>
      </p:grpSpPr>
      <p:sp>
        <p:nvSpPr>
          <p:cNvPr id="30" name="Google Shape;74;p11">
            <a:extLst>
              <a:ext uri="{FF2B5EF4-FFF2-40B4-BE49-F238E27FC236}">
                <a16:creationId xmlns:a16="http://schemas.microsoft.com/office/drawing/2014/main" id="{1B1956C1-B44A-752E-2127-E3F07F7FAA98}"/>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Mapping</a:t>
            </a:r>
            <a:endParaRPr sz="900" kern="0" dirty="0">
              <a:solidFill>
                <a:srgbClr val="B7B7B7"/>
              </a:solidFill>
              <a:latin typeface="Arial"/>
              <a:cs typeface="Arial"/>
              <a:sym typeface="Arial"/>
            </a:endParaRPr>
          </a:p>
        </p:txBody>
      </p:sp>
      <p:sp>
        <p:nvSpPr>
          <p:cNvPr id="31" name="Google Shape;75;p11">
            <a:extLst>
              <a:ext uri="{FF2B5EF4-FFF2-40B4-BE49-F238E27FC236}">
                <a16:creationId xmlns:a16="http://schemas.microsoft.com/office/drawing/2014/main" id="{88A684BD-7626-7D6E-83A9-0A6EE75718C7}"/>
              </a:ext>
            </a:extLst>
          </p:cNvPr>
          <p:cNvSpPr/>
          <p:nvPr userDrawn="1"/>
        </p:nvSpPr>
        <p:spPr>
          <a:xfrm>
            <a:off x="343150" y="1182200"/>
            <a:ext cx="20166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Motivation</a:t>
            </a:r>
            <a:endParaRPr sz="1000" b="1" kern="0" dirty="0">
              <a:solidFill>
                <a:srgbClr val="000000"/>
              </a:solidFill>
              <a:latin typeface="Arial"/>
              <a:cs typeface="Arial"/>
              <a:sym typeface="Arial"/>
            </a:endParaRPr>
          </a:p>
        </p:txBody>
      </p:sp>
      <p:sp>
        <p:nvSpPr>
          <p:cNvPr id="32" name="Google Shape;76;p11">
            <a:extLst>
              <a:ext uri="{FF2B5EF4-FFF2-40B4-BE49-F238E27FC236}">
                <a16:creationId xmlns:a16="http://schemas.microsoft.com/office/drawing/2014/main" id="{4D7F502E-A719-6EEB-0C03-DA65E7C03F1C}"/>
              </a:ext>
            </a:extLst>
          </p:cNvPr>
          <p:cNvSpPr/>
          <p:nvPr userDrawn="1"/>
        </p:nvSpPr>
        <p:spPr>
          <a:xfrm>
            <a:off x="2490183" y="1182200"/>
            <a:ext cx="20166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Friction</a:t>
            </a:r>
            <a:endParaRPr sz="1000" b="1" kern="0" dirty="0">
              <a:solidFill>
                <a:srgbClr val="000000"/>
              </a:solidFill>
              <a:latin typeface="Arial"/>
              <a:cs typeface="Arial"/>
              <a:sym typeface="Arial"/>
            </a:endParaRPr>
          </a:p>
        </p:txBody>
      </p:sp>
      <p:sp>
        <p:nvSpPr>
          <p:cNvPr id="33" name="Google Shape;77;p11">
            <a:extLst>
              <a:ext uri="{FF2B5EF4-FFF2-40B4-BE49-F238E27FC236}">
                <a16:creationId xmlns:a16="http://schemas.microsoft.com/office/drawing/2014/main" id="{FF9C9419-22EF-571E-09B7-EEFAF07F8B9C}"/>
              </a:ext>
            </a:extLst>
          </p:cNvPr>
          <p:cNvSpPr/>
          <p:nvPr userDrawn="1"/>
        </p:nvSpPr>
        <p:spPr>
          <a:xfrm>
            <a:off x="4637216" y="1182200"/>
            <a:ext cx="20166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Stress</a:t>
            </a:r>
            <a:endParaRPr sz="1000" b="1" kern="0" dirty="0">
              <a:solidFill>
                <a:srgbClr val="000000"/>
              </a:solidFill>
              <a:latin typeface="Arial"/>
              <a:cs typeface="Arial"/>
              <a:sym typeface="Arial"/>
            </a:endParaRPr>
          </a:p>
        </p:txBody>
      </p:sp>
      <p:sp>
        <p:nvSpPr>
          <p:cNvPr id="34" name="Google Shape;78;p11">
            <a:extLst>
              <a:ext uri="{FF2B5EF4-FFF2-40B4-BE49-F238E27FC236}">
                <a16:creationId xmlns:a16="http://schemas.microsoft.com/office/drawing/2014/main" id="{1ADC3EF9-0962-C001-9DF2-0C0AB390E72D}"/>
              </a:ext>
            </a:extLst>
          </p:cNvPr>
          <p:cNvSpPr/>
          <p:nvPr userDrawn="1"/>
        </p:nvSpPr>
        <p:spPr>
          <a:xfrm>
            <a:off x="6784249" y="1182200"/>
            <a:ext cx="20166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Follow up</a:t>
            </a:r>
            <a:endParaRPr sz="1000" b="1" kern="0" dirty="0">
              <a:solidFill>
                <a:srgbClr val="000000"/>
              </a:solidFill>
              <a:latin typeface="Arial"/>
              <a:cs typeface="Arial"/>
              <a:sym typeface="Arial"/>
            </a:endParaRPr>
          </a:p>
        </p:txBody>
      </p:sp>
      <p:sp>
        <p:nvSpPr>
          <p:cNvPr id="35" name="Google Shape;79;p11">
            <a:extLst>
              <a:ext uri="{FF2B5EF4-FFF2-40B4-BE49-F238E27FC236}">
                <a16:creationId xmlns:a16="http://schemas.microsoft.com/office/drawing/2014/main" id="{AB792EDA-8CAC-6C29-F80C-DA3215172BDC}"/>
              </a:ext>
            </a:extLst>
          </p:cNvPr>
          <p:cNvSpPr/>
          <p:nvPr userDrawn="1"/>
        </p:nvSpPr>
        <p:spPr>
          <a:xfrm>
            <a:off x="413350" y="1480075"/>
            <a:ext cx="1876200" cy="325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83;p11">
            <a:extLst>
              <a:ext uri="{FF2B5EF4-FFF2-40B4-BE49-F238E27FC236}">
                <a16:creationId xmlns:a16="http://schemas.microsoft.com/office/drawing/2014/main" id="{E7997D80-9163-8791-5AE2-D826792C0ED4}"/>
              </a:ext>
            </a:extLst>
          </p:cNvPr>
          <p:cNvSpPr/>
          <p:nvPr userDrawn="1"/>
        </p:nvSpPr>
        <p:spPr>
          <a:xfrm>
            <a:off x="2560375" y="1480075"/>
            <a:ext cx="1876200" cy="325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85;p11">
            <a:extLst>
              <a:ext uri="{FF2B5EF4-FFF2-40B4-BE49-F238E27FC236}">
                <a16:creationId xmlns:a16="http://schemas.microsoft.com/office/drawing/2014/main" id="{266CB3DD-8520-9746-8DF5-BD2F5E3BD064}"/>
              </a:ext>
            </a:extLst>
          </p:cNvPr>
          <p:cNvSpPr/>
          <p:nvPr userDrawn="1"/>
        </p:nvSpPr>
        <p:spPr>
          <a:xfrm>
            <a:off x="4707413" y="1480075"/>
            <a:ext cx="1876200" cy="325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88;p11">
            <a:extLst>
              <a:ext uri="{FF2B5EF4-FFF2-40B4-BE49-F238E27FC236}">
                <a16:creationId xmlns:a16="http://schemas.microsoft.com/office/drawing/2014/main" id="{0A34433A-431D-6E05-AFDD-9300AD0A3C3E}"/>
              </a:ext>
            </a:extLst>
          </p:cNvPr>
          <p:cNvSpPr/>
          <p:nvPr userDrawn="1"/>
        </p:nvSpPr>
        <p:spPr>
          <a:xfrm>
            <a:off x="6854488" y="1480075"/>
            <a:ext cx="1876200" cy="325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91;p11">
            <a:extLst>
              <a:ext uri="{FF2B5EF4-FFF2-40B4-BE49-F238E27FC236}">
                <a16:creationId xmlns:a16="http://schemas.microsoft.com/office/drawing/2014/main" id="{438412C1-2D83-4FD2-6680-1A03732B8E04}"/>
              </a:ext>
            </a:extLst>
          </p:cNvPr>
          <p:cNvSpPr txBox="1"/>
          <p:nvPr userDrawn="1"/>
        </p:nvSpPr>
        <p:spPr>
          <a:xfrm>
            <a:off x="344650" y="812900"/>
            <a:ext cx="56214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Use the questions to reflect on your role as an innovation leader.</a:t>
            </a:r>
          </a:p>
        </p:txBody>
      </p:sp>
      <p:sp>
        <p:nvSpPr>
          <p:cNvPr id="48" name="Google Shape;92;p11">
            <a:extLst>
              <a:ext uri="{FF2B5EF4-FFF2-40B4-BE49-F238E27FC236}">
                <a16:creationId xmlns:a16="http://schemas.microsoft.com/office/drawing/2014/main" id="{93038CA3-6331-DCD3-FE05-314E460A7FE6}"/>
              </a:ext>
            </a:extLst>
          </p:cNvPr>
          <p:cNvSpPr txBox="1"/>
          <p:nvPr userDrawn="1"/>
        </p:nvSpPr>
        <p:spPr>
          <a:xfrm>
            <a:off x="343775" y="419100"/>
            <a:ext cx="37545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Lead yourself</a:t>
            </a:r>
            <a:endParaRPr sz="2000" b="1" kern="0" dirty="0">
              <a:solidFill>
                <a:srgbClr val="000000"/>
              </a:solidFill>
              <a:latin typeface="Arial"/>
              <a:cs typeface="Arial"/>
              <a:sym typeface="Arial"/>
            </a:endParaRPr>
          </a:p>
        </p:txBody>
      </p:sp>
      <p:sp>
        <p:nvSpPr>
          <p:cNvPr id="49" name="Google Shape;93;p11">
            <a:extLst>
              <a:ext uri="{FF2B5EF4-FFF2-40B4-BE49-F238E27FC236}">
                <a16:creationId xmlns:a16="http://schemas.microsoft.com/office/drawing/2014/main" id="{5502A776-21F6-C257-8626-59628F47F084}"/>
              </a:ext>
            </a:extLst>
          </p:cNvPr>
          <p:cNvSpPr txBox="1"/>
          <p:nvPr userDrawn="1"/>
        </p:nvSpPr>
        <p:spPr>
          <a:xfrm>
            <a:off x="639502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000000"/>
                </a:solidFill>
                <a:latin typeface="Arial"/>
                <a:cs typeface="Arial"/>
                <a:sym typeface="Arial"/>
              </a:rPr>
              <a:t>Lead </a:t>
            </a:r>
          </a:p>
          <a:p>
            <a:pPr algn="ctr" defTabSz="914400">
              <a:buClr>
                <a:srgbClr val="000000"/>
              </a:buClr>
              <a:buFont typeface="Arial"/>
              <a:buNone/>
            </a:pPr>
            <a:r>
              <a:rPr lang="en-GB" sz="800" kern="0" dirty="0">
                <a:solidFill>
                  <a:srgbClr val="000000"/>
                </a:solidFill>
                <a:latin typeface="Arial"/>
                <a:cs typeface="Arial"/>
                <a:sym typeface="Arial"/>
              </a:rPr>
              <a:t>yourself</a:t>
            </a:r>
            <a:endParaRPr sz="800" kern="0" dirty="0">
              <a:solidFill>
                <a:srgbClr val="000000"/>
              </a:solidFill>
              <a:latin typeface="Arial"/>
              <a:cs typeface="Arial"/>
              <a:sym typeface="Arial"/>
            </a:endParaRPr>
          </a:p>
        </p:txBody>
      </p:sp>
      <p:sp>
        <p:nvSpPr>
          <p:cNvPr id="50" name="Google Shape;94;p11">
            <a:extLst>
              <a:ext uri="{FF2B5EF4-FFF2-40B4-BE49-F238E27FC236}">
                <a16:creationId xmlns:a16="http://schemas.microsoft.com/office/drawing/2014/main" id="{1CE27496-FFD2-3B45-208E-BE3F3C45BAAE}"/>
              </a:ext>
            </a:extLst>
          </p:cNvPr>
          <p:cNvSpPr txBox="1"/>
          <p:nvPr userDrawn="1"/>
        </p:nvSpPr>
        <p:spPr>
          <a:xfrm>
            <a:off x="719887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595959"/>
                </a:solidFill>
                <a:latin typeface="Arial"/>
                <a:cs typeface="Arial"/>
                <a:sym typeface="Arial"/>
              </a:rPr>
              <a:t>Lead a </a:t>
            </a:r>
          </a:p>
          <a:p>
            <a:pPr algn="ctr" defTabSz="914400">
              <a:buClr>
                <a:srgbClr val="000000"/>
              </a:buClr>
              <a:buFont typeface="Arial"/>
              <a:buNone/>
            </a:pPr>
            <a:r>
              <a:rPr lang="en-GB" sz="800" kern="0" dirty="0">
                <a:solidFill>
                  <a:srgbClr val="595959"/>
                </a:solidFill>
                <a:latin typeface="Arial"/>
                <a:cs typeface="Arial"/>
                <a:sym typeface="Arial"/>
              </a:rPr>
              <a:t>team</a:t>
            </a:r>
            <a:endParaRPr sz="800" kern="0" dirty="0">
              <a:solidFill>
                <a:srgbClr val="595959"/>
              </a:solidFill>
              <a:latin typeface="Arial"/>
              <a:cs typeface="Arial"/>
              <a:sym typeface="Arial"/>
            </a:endParaRPr>
          </a:p>
        </p:txBody>
      </p:sp>
      <p:sp>
        <p:nvSpPr>
          <p:cNvPr id="51" name="Google Shape;95;p11">
            <a:extLst>
              <a:ext uri="{FF2B5EF4-FFF2-40B4-BE49-F238E27FC236}">
                <a16:creationId xmlns:a16="http://schemas.microsoft.com/office/drawing/2014/main" id="{88A2A032-C712-08F4-D9BE-8FF0E55E41E8}"/>
              </a:ext>
            </a:extLst>
          </p:cNvPr>
          <p:cNvSpPr txBox="1"/>
          <p:nvPr userDrawn="1"/>
        </p:nvSpPr>
        <p:spPr>
          <a:xfrm>
            <a:off x="7999850"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595959"/>
                </a:solidFill>
                <a:latin typeface="Arial"/>
                <a:cs typeface="Arial"/>
                <a:sym typeface="Arial"/>
              </a:rPr>
              <a:t>Lead a project</a:t>
            </a:r>
            <a:endParaRPr sz="800" kern="0" dirty="0">
              <a:solidFill>
                <a:srgbClr val="595959"/>
              </a:solidFill>
              <a:latin typeface="Arial"/>
              <a:cs typeface="Arial"/>
              <a:sym typeface="Arial"/>
            </a:endParaRPr>
          </a:p>
        </p:txBody>
      </p:sp>
      <p:sp>
        <p:nvSpPr>
          <p:cNvPr id="52" name="Google Shape;96;p11">
            <a:extLst>
              <a:ext uri="{FF2B5EF4-FFF2-40B4-BE49-F238E27FC236}">
                <a16:creationId xmlns:a16="http://schemas.microsoft.com/office/drawing/2014/main" id="{B96EEF3D-546F-0F94-21AD-8884557F59CF}"/>
              </a:ext>
            </a:extLst>
          </p:cNvPr>
          <p:cNvSpPr/>
          <p:nvPr userDrawn="1"/>
        </p:nvSpPr>
        <p:spPr>
          <a:xfrm>
            <a:off x="6392150" y="206275"/>
            <a:ext cx="801000" cy="136500"/>
          </a:xfrm>
          <a:prstGeom prst="rect">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53" name="Google Shape;97;p11">
            <a:extLst>
              <a:ext uri="{FF2B5EF4-FFF2-40B4-BE49-F238E27FC236}">
                <a16:creationId xmlns:a16="http://schemas.microsoft.com/office/drawing/2014/main" id="{974E7D52-6CEF-38E1-A426-10072B26F6B2}"/>
              </a:ext>
            </a:extLst>
          </p:cNvPr>
          <p:cNvSpPr/>
          <p:nvPr userDrawn="1"/>
        </p:nvSpPr>
        <p:spPr>
          <a:xfrm>
            <a:off x="719600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54" name="Google Shape;98;p11">
            <a:extLst>
              <a:ext uri="{FF2B5EF4-FFF2-40B4-BE49-F238E27FC236}">
                <a16:creationId xmlns:a16="http://schemas.microsoft.com/office/drawing/2014/main" id="{B713A075-D5E8-DC1C-5BAD-9D8219C7EE2C}"/>
              </a:ext>
            </a:extLst>
          </p:cNvPr>
          <p:cNvSpPr/>
          <p:nvPr userDrawn="1"/>
        </p:nvSpPr>
        <p:spPr>
          <a:xfrm>
            <a:off x="79998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cxnSp>
        <p:nvCxnSpPr>
          <p:cNvPr id="55" name="Google Shape;99;p11">
            <a:extLst>
              <a:ext uri="{FF2B5EF4-FFF2-40B4-BE49-F238E27FC236}">
                <a16:creationId xmlns:a16="http://schemas.microsoft.com/office/drawing/2014/main" id="{0D5B671C-92DB-3D51-CA65-F67506BA7689}"/>
              </a:ext>
            </a:extLst>
          </p:cNvPr>
          <p:cNvCxnSpPr/>
          <p:nvPr userDrawn="1"/>
        </p:nvCxnSpPr>
        <p:spPr>
          <a:xfrm>
            <a:off x="6392150" y="342775"/>
            <a:ext cx="2408700" cy="0"/>
          </a:xfrm>
          <a:prstGeom prst="straightConnector1">
            <a:avLst/>
          </a:prstGeom>
          <a:noFill/>
          <a:ln w="9525" cap="flat" cmpd="sng">
            <a:solidFill>
              <a:srgbClr val="FF9505"/>
            </a:solidFill>
            <a:prstDash val="solid"/>
            <a:round/>
            <a:headEnd type="none" w="med" len="med"/>
            <a:tailEnd type="none" w="med" len="med"/>
          </a:ln>
        </p:spPr>
      </p:cxnSp>
      <p:cxnSp>
        <p:nvCxnSpPr>
          <p:cNvPr id="56" name="Google Shape;100;p11">
            <a:extLst>
              <a:ext uri="{FF2B5EF4-FFF2-40B4-BE49-F238E27FC236}">
                <a16:creationId xmlns:a16="http://schemas.microsoft.com/office/drawing/2014/main" id="{D881642B-AB3F-E814-435C-34566CB4A7D9}"/>
              </a:ext>
            </a:extLst>
          </p:cNvPr>
          <p:cNvCxnSpPr/>
          <p:nvPr userDrawn="1"/>
        </p:nvCxnSpPr>
        <p:spPr>
          <a:xfrm rot="10800000">
            <a:off x="7193150" y="206250"/>
            <a:ext cx="0" cy="140400"/>
          </a:xfrm>
          <a:prstGeom prst="straightConnector1">
            <a:avLst/>
          </a:prstGeom>
          <a:noFill/>
          <a:ln w="9525" cap="flat" cmpd="sng">
            <a:solidFill>
              <a:srgbClr val="FF9505"/>
            </a:solidFill>
            <a:prstDash val="solid"/>
            <a:round/>
            <a:headEnd type="none" w="med" len="med"/>
            <a:tailEnd type="none" w="med" len="med"/>
          </a:ln>
        </p:spPr>
      </p:cxnSp>
      <p:cxnSp>
        <p:nvCxnSpPr>
          <p:cNvPr id="57" name="Google Shape;101;p11">
            <a:extLst>
              <a:ext uri="{FF2B5EF4-FFF2-40B4-BE49-F238E27FC236}">
                <a16:creationId xmlns:a16="http://schemas.microsoft.com/office/drawing/2014/main" id="{374D90FB-26AD-9B29-BBBF-5434FD19029D}"/>
              </a:ext>
            </a:extLst>
          </p:cNvPr>
          <p:cNvCxnSpPr/>
          <p:nvPr userDrawn="1"/>
        </p:nvCxnSpPr>
        <p:spPr>
          <a:xfrm rot="10800000">
            <a:off x="7997000" y="206250"/>
            <a:ext cx="0" cy="140400"/>
          </a:xfrm>
          <a:prstGeom prst="straightConnector1">
            <a:avLst/>
          </a:prstGeom>
          <a:noFill/>
          <a:ln w="9525" cap="flat" cmpd="sng">
            <a:solidFill>
              <a:srgbClr val="FF9505"/>
            </a:solidFill>
            <a:prstDash val="solid"/>
            <a:round/>
            <a:headEnd type="none" w="med" len="med"/>
            <a:tailEnd type="none" w="med" len="med"/>
          </a:ln>
        </p:spPr>
      </p:cxnSp>
      <p:sp>
        <p:nvSpPr>
          <p:cNvPr id="58" name="Google Shape;80;p11">
            <a:extLst>
              <a:ext uri="{FF2B5EF4-FFF2-40B4-BE49-F238E27FC236}">
                <a16:creationId xmlns:a16="http://schemas.microsoft.com/office/drawing/2014/main" id="{9CC5ABA3-9337-79B6-3B3D-6602750312D2}"/>
              </a:ext>
            </a:extLst>
          </p:cNvPr>
          <p:cNvSpPr txBox="1"/>
          <p:nvPr userDrawn="1"/>
        </p:nvSpPr>
        <p:spPr>
          <a:xfrm>
            <a:off x="413350" y="1480075"/>
            <a:ext cx="1876200" cy="1080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What motivates you as a leader?</a:t>
            </a:r>
            <a:endParaRPr sz="800" kern="0" dirty="0">
              <a:solidFill>
                <a:srgbClr val="07001A"/>
              </a:solidFill>
              <a:latin typeface="Arial"/>
              <a:cs typeface="Arial"/>
              <a:sym typeface="Arial"/>
            </a:endParaRPr>
          </a:p>
        </p:txBody>
      </p:sp>
      <p:sp>
        <p:nvSpPr>
          <p:cNvPr id="59" name="Google Shape;81;p11">
            <a:extLst>
              <a:ext uri="{FF2B5EF4-FFF2-40B4-BE49-F238E27FC236}">
                <a16:creationId xmlns:a16="http://schemas.microsoft.com/office/drawing/2014/main" id="{11275440-B026-19EB-F7E7-6803975631B6}"/>
              </a:ext>
            </a:extLst>
          </p:cNvPr>
          <p:cNvSpPr txBox="1"/>
          <p:nvPr userDrawn="1"/>
        </p:nvSpPr>
        <p:spPr>
          <a:xfrm>
            <a:off x="413350" y="2567730"/>
            <a:ext cx="1924500" cy="1080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What are your strengths as a leader? And the strengths of your manager’s leadership? </a:t>
            </a:r>
            <a:endParaRPr sz="800" kern="0" dirty="0">
              <a:solidFill>
                <a:srgbClr val="07001A"/>
              </a:solidFill>
              <a:latin typeface="Arial"/>
              <a:cs typeface="Arial"/>
              <a:sym typeface="Arial"/>
            </a:endParaRPr>
          </a:p>
        </p:txBody>
      </p:sp>
      <p:sp>
        <p:nvSpPr>
          <p:cNvPr id="60" name="Google Shape;82;p11">
            <a:extLst>
              <a:ext uri="{FF2B5EF4-FFF2-40B4-BE49-F238E27FC236}">
                <a16:creationId xmlns:a16="http://schemas.microsoft.com/office/drawing/2014/main" id="{87867C6F-2C0A-BA23-61E9-D5B6A07B68E3}"/>
              </a:ext>
            </a:extLst>
          </p:cNvPr>
          <p:cNvSpPr txBox="1"/>
          <p:nvPr userDrawn="1"/>
        </p:nvSpPr>
        <p:spPr>
          <a:xfrm>
            <a:off x="413350" y="3655385"/>
            <a:ext cx="1876200" cy="1080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What do you see as your most important role as a leader? </a:t>
            </a:r>
            <a:endParaRPr sz="800" kern="0" dirty="0">
              <a:solidFill>
                <a:srgbClr val="07001A"/>
              </a:solidFill>
              <a:latin typeface="Arial"/>
              <a:cs typeface="Arial"/>
              <a:sym typeface="Arial"/>
            </a:endParaRPr>
          </a:p>
        </p:txBody>
      </p:sp>
      <p:sp>
        <p:nvSpPr>
          <p:cNvPr id="61" name="Google Shape;84;p11">
            <a:extLst>
              <a:ext uri="{FF2B5EF4-FFF2-40B4-BE49-F238E27FC236}">
                <a16:creationId xmlns:a16="http://schemas.microsoft.com/office/drawing/2014/main" id="{6187AF50-1C51-3D3E-3EC5-C660C25D33C7}"/>
              </a:ext>
            </a:extLst>
          </p:cNvPr>
          <p:cNvSpPr txBox="1"/>
          <p:nvPr userDrawn="1"/>
        </p:nvSpPr>
        <p:spPr>
          <a:xfrm>
            <a:off x="2560375" y="1480075"/>
            <a:ext cx="1876200" cy="32553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are you affected by speculation and worry in your leadership role? </a:t>
            </a:r>
            <a:endParaRPr sz="800" kern="0" dirty="0">
              <a:solidFill>
                <a:srgbClr val="07001A"/>
              </a:solidFill>
              <a:latin typeface="Arial"/>
              <a:cs typeface="Arial"/>
              <a:sym typeface="Arial"/>
            </a:endParaRPr>
          </a:p>
        </p:txBody>
      </p:sp>
      <p:sp>
        <p:nvSpPr>
          <p:cNvPr id="62" name="Google Shape;86;p11">
            <a:extLst>
              <a:ext uri="{FF2B5EF4-FFF2-40B4-BE49-F238E27FC236}">
                <a16:creationId xmlns:a16="http://schemas.microsoft.com/office/drawing/2014/main" id="{8C165DBA-38EF-F891-D9F0-3F171F2DB9F7}"/>
              </a:ext>
            </a:extLst>
          </p:cNvPr>
          <p:cNvSpPr txBox="1"/>
          <p:nvPr userDrawn="1"/>
        </p:nvSpPr>
        <p:spPr>
          <a:xfrm>
            <a:off x="4707413" y="1480075"/>
            <a:ext cx="1876200" cy="1614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does stress and resistance affect your role as a leader? </a:t>
            </a:r>
            <a:endParaRPr sz="800" kern="0" dirty="0">
              <a:solidFill>
                <a:srgbClr val="07001A"/>
              </a:solidFill>
              <a:latin typeface="Arial"/>
              <a:cs typeface="Arial"/>
              <a:sym typeface="Arial"/>
            </a:endParaRPr>
          </a:p>
        </p:txBody>
      </p:sp>
      <p:sp>
        <p:nvSpPr>
          <p:cNvPr id="63" name="Google Shape;87;p11">
            <a:extLst>
              <a:ext uri="{FF2B5EF4-FFF2-40B4-BE49-F238E27FC236}">
                <a16:creationId xmlns:a16="http://schemas.microsoft.com/office/drawing/2014/main" id="{05F9505F-0E07-BB5C-2B50-AE4ECC237DC7}"/>
              </a:ext>
            </a:extLst>
          </p:cNvPr>
          <p:cNvSpPr txBox="1"/>
          <p:nvPr userDrawn="1"/>
        </p:nvSpPr>
        <p:spPr>
          <a:xfrm>
            <a:off x="4707400" y="3106096"/>
            <a:ext cx="1876200" cy="1614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reduce your own stress levels? </a:t>
            </a:r>
            <a:endParaRPr sz="800" kern="0" dirty="0">
              <a:solidFill>
                <a:srgbClr val="07001A"/>
              </a:solidFill>
              <a:latin typeface="Arial"/>
              <a:cs typeface="Arial"/>
              <a:sym typeface="Arial"/>
            </a:endParaRPr>
          </a:p>
        </p:txBody>
      </p:sp>
      <p:sp>
        <p:nvSpPr>
          <p:cNvPr id="64" name="Google Shape;89;p11">
            <a:extLst>
              <a:ext uri="{FF2B5EF4-FFF2-40B4-BE49-F238E27FC236}">
                <a16:creationId xmlns:a16="http://schemas.microsoft.com/office/drawing/2014/main" id="{0555CF95-D94F-1686-9B89-B33A9B1F3DF9}"/>
              </a:ext>
            </a:extLst>
          </p:cNvPr>
          <p:cNvSpPr txBox="1"/>
          <p:nvPr userDrawn="1"/>
        </p:nvSpPr>
        <p:spPr>
          <a:xfrm>
            <a:off x="6854488" y="1480075"/>
            <a:ext cx="1876200" cy="1614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What unhelpful thoughts can prevent you from completing tasks or reaching goals? </a:t>
            </a:r>
            <a:endParaRPr sz="800" kern="0" dirty="0">
              <a:solidFill>
                <a:srgbClr val="07001A"/>
              </a:solidFill>
              <a:latin typeface="Arial"/>
              <a:cs typeface="Arial"/>
              <a:sym typeface="Arial"/>
            </a:endParaRPr>
          </a:p>
        </p:txBody>
      </p:sp>
      <p:sp>
        <p:nvSpPr>
          <p:cNvPr id="65" name="Google Shape;90;p11">
            <a:extLst>
              <a:ext uri="{FF2B5EF4-FFF2-40B4-BE49-F238E27FC236}">
                <a16:creationId xmlns:a16="http://schemas.microsoft.com/office/drawing/2014/main" id="{A9163A1B-0C5D-D04C-3BFB-C7748AA03522}"/>
              </a:ext>
            </a:extLst>
          </p:cNvPr>
          <p:cNvSpPr txBox="1"/>
          <p:nvPr userDrawn="1"/>
        </p:nvSpPr>
        <p:spPr>
          <a:xfrm>
            <a:off x="6854475" y="3106096"/>
            <a:ext cx="1876200" cy="1614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prevent this from affecting you? </a:t>
            </a:r>
            <a:endParaRPr sz="800" kern="0" dirty="0">
              <a:solidFill>
                <a:srgbClr val="07001A"/>
              </a:solidFill>
              <a:latin typeface="Arial"/>
              <a:cs typeface="Arial"/>
              <a:sym typeface="Arial"/>
            </a:endParaRPr>
          </a:p>
        </p:txBody>
      </p:sp>
    </p:spTree>
    <p:extLst>
      <p:ext uri="{BB962C8B-B14F-4D97-AF65-F5344CB8AC3E}">
        <p14:creationId xmlns:p14="http://schemas.microsoft.com/office/powerpoint/2010/main" val="15996123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et solid fundament 2">
    <p:spTree>
      <p:nvGrpSpPr>
        <p:cNvPr id="1" name=""/>
        <p:cNvGrpSpPr/>
        <p:nvPr/>
      </p:nvGrpSpPr>
      <p:grpSpPr>
        <a:xfrm>
          <a:off x="0" y="0"/>
          <a:ext cx="0" cy="0"/>
          <a:chOff x="0" y="0"/>
          <a:chExt cx="0" cy="0"/>
        </a:xfrm>
      </p:grpSpPr>
      <p:sp>
        <p:nvSpPr>
          <p:cNvPr id="21" name="Google Shape;32;p4">
            <a:extLst>
              <a:ext uri="{FF2B5EF4-FFF2-40B4-BE49-F238E27FC236}">
                <a16:creationId xmlns:a16="http://schemas.microsoft.com/office/drawing/2014/main" id="{31AA1FD0-CC01-3478-F1E8-7597DE19B067}"/>
              </a:ext>
            </a:extLst>
          </p:cNvPr>
          <p:cNvSpPr/>
          <p:nvPr userDrawn="1"/>
        </p:nvSpPr>
        <p:spPr>
          <a:xfrm>
            <a:off x="0" y="0"/>
            <a:ext cx="4572000" cy="5143500"/>
          </a:xfrm>
          <a:prstGeom prst="rect">
            <a:avLst/>
          </a:prstGeom>
          <a:solidFill>
            <a:srgbClr val="1F4D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1F4D8E"/>
              </a:solidFill>
              <a:latin typeface="Arial"/>
              <a:cs typeface="Arial"/>
              <a:sym typeface="Arial"/>
            </a:endParaRPr>
          </a:p>
        </p:txBody>
      </p:sp>
      <p:sp>
        <p:nvSpPr>
          <p:cNvPr id="22" name="Google Shape;33;p4">
            <a:extLst>
              <a:ext uri="{FF2B5EF4-FFF2-40B4-BE49-F238E27FC236}">
                <a16:creationId xmlns:a16="http://schemas.microsoft.com/office/drawing/2014/main" id="{0159EB28-0422-F460-A8A7-7E70C2A6312B}"/>
              </a:ext>
            </a:extLst>
          </p:cNvPr>
          <p:cNvSpPr txBox="1"/>
          <p:nvPr userDrawn="1"/>
        </p:nvSpPr>
        <p:spPr>
          <a:xfrm>
            <a:off x="342900" y="2571749"/>
            <a:ext cx="4000500" cy="22287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FFFFFF"/>
                </a:solidFill>
                <a:latin typeface="Arial"/>
                <a:cs typeface="Arial"/>
                <a:sym typeface="Arial"/>
              </a:rPr>
              <a:t>Use </a:t>
            </a:r>
            <a:r>
              <a:rPr lang="en-GB" sz="1200" b="0" i="1" kern="0" dirty="0">
                <a:solidFill>
                  <a:srgbClr val="FFFFFF"/>
                </a:solidFill>
                <a:latin typeface="Arial"/>
                <a:cs typeface="Arial"/>
                <a:sym typeface="Arial"/>
              </a:rPr>
              <a:t>Step Up: A solid foundation </a:t>
            </a:r>
            <a:r>
              <a:rPr lang="en-GB" sz="1200" b="0" i="0" kern="0" dirty="0">
                <a:solidFill>
                  <a:srgbClr val="FFFFFF"/>
                </a:solidFill>
                <a:latin typeface="Arial"/>
                <a:cs typeface="Arial"/>
                <a:sym typeface="Arial"/>
              </a:rPr>
              <a:t>to understand the challenge or situation where you want to innovate, so that you can tackle the most relevant problem.</a:t>
            </a:r>
          </a:p>
          <a:p>
            <a:pPr defTabSz="914400">
              <a:buClr>
                <a:srgbClr val="000000"/>
              </a:buClr>
              <a:buFont typeface="Arial"/>
              <a:buNone/>
            </a:pPr>
            <a:endParaRPr lang="en-GB" sz="1200" kern="0" dirty="0">
              <a:solidFill>
                <a:srgbClr val="FFFFFF"/>
              </a:solidFill>
              <a:latin typeface="Arial"/>
              <a:cs typeface="Arial"/>
              <a:sym typeface="Arial"/>
            </a:endParaRPr>
          </a:p>
          <a:p>
            <a:pPr defTabSz="914400">
              <a:buClr>
                <a:srgbClr val="000000"/>
              </a:buClr>
              <a:buFont typeface="Arial"/>
              <a:buNone/>
            </a:pPr>
            <a:r>
              <a:rPr lang="en-NO" sz="1200" kern="0">
                <a:solidFill>
                  <a:srgbClr val="FFFFFF"/>
                </a:solidFill>
                <a:latin typeface="Arial"/>
                <a:cs typeface="Arial"/>
                <a:sym typeface="Arial"/>
              </a:rPr>
              <a:t>Choose a challenge or problem that you think is important, relevant and current. Perhaps you’ve been asked to implement a change, or perhaps you have seen a bottleneck or gap in a service. As you progress, the challenge will become clearer.</a:t>
            </a:r>
            <a:endParaRPr sz="1200" kern="0" dirty="0">
              <a:solidFill>
                <a:srgbClr val="FFFFFF"/>
              </a:solidFill>
              <a:latin typeface="Arial"/>
              <a:cs typeface="Arial"/>
              <a:sym typeface="Arial"/>
            </a:endParaRPr>
          </a:p>
          <a:p>
            <a:pPr defTabSz="914400">
              <a:buClr>
                <a:srgbClr val="000000"/>
              </a:buClr>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i="1" kern="0" dirty="0">
                <a:solidFill>
                  <a:srgbClr val="FFFFFF"/>
                </a:solidFill>
                <a:latin typeface="Arial"/>
                <a:cs typeface="Arial"/>
                <a:sym typeface="Arial"/>
              </a:rPr>
              <a:t>The three activities are also available as A3 sheets that you can print out and use together. </a:t>
            </a:r>
          </a:p>
        </p:txBody>
      </p:sp>
      <p:sp>
        <p:nvSpPr>
          <p:cNvPr id="23" name="Google Shape;34;p4">
            <a:extLst>
              <a:ext uri="{FF2B5EF4-FFF2-40B4-BE49-F238E27FC236}">
                <a16:creationId xmlns:a16="http://schemas.microsoft.com/office/drawing/2014/main" id="{7F9324C3-08DE-80C3-C642-EAAF7C7C21E3}"/>
              </a:ext>
            </a:extLst>
          </p:cNvPr>
          <p:cNvSpPr txBox="1"/>
          <p:nvPr userDrawn="1"/>
        </p:nvSpPr>
        <p:spPr>
          <a:xfrm>
            <a:off x="342900" y="342900"/>
            <a:ext cx="4000500" cy="2154406"/>
          </a:xfrm>
          <a:prstGeom prst="rect">
            <a:avLst/>
          </a:prstGeom>
          <a:noFill/>
          <a:ln>
            <a:noFill/>
          </a:ln>
        </p:spPr>
        <p:txBody>
          <a:bodyPr spcFirstLastPara="1" wrap="square" lIns="91425" tIns="91425" rIns="91425" bIns="91425" anchor="t" anchorCtr="0">
            <a:spAutoFit/>
          </a:bodyPr>
          <a:lstStyle/>
          <a:p>
            <a:pPr defTabSz="914400">
              <a:buClr>
                <a:srgbClr val="000000"/>
              </a:buClr>
              <a:buSzPts val="1100"/>
              <a:buFont typeface="Arial"/>
              <a:buNone/>
            </a:pPr>
            <a:r>
              <a:rPr lang="en-GB" sz="2800" kern="0" dirty="0">
                <a:solidFill>
                  <a:srgbClr val="FFFFFF"/>
                </a:solidFill>
                <a:latin typeface="Arial"/>
                <a:cs typeface="Arial"/>
                <a:sym typeface="Arial"/>
              </a:rPr>
              <a:t>Introduction to </a:t>
            </a:r>
            <a:endParaRPr sz="2800" kern="0" dirty="0">
              <a:solidFill>
                <a:srgbClr val="FFFFFF"/>
              </a:solidFill>
              <a:latin typeface="Arial"/>
              <a:cs typeface="Arial"/>
              <a:sym typeface="Arial"/>
            </a:endParaRPr>
          </a:p>
          <a:p>
            <a:pPr defTabSz="914400">
              <a:buClr>
                <a:srgbClr val="000000"/>
              </a:buClr>
              <a:buSzPts val="1100"/>
              <a:buFont typeface="Arial"/>
              <a:buNone/>
            </a:pPr>
            <a:r>
              <a:rPr lang="en-GB" sz="2800" kern="0" dirty="0">
                <a:solidFill>
                  <a:srgbClr val="FFFFFF"/>
                </a:solidFill>
                <a:latin typeface="Arial"/>
                <a:cs typeface="Arial"/>
                <a:sym typeface="Arial"/>
              </a:rPr>
              <a:t>Step Up</a:t>
            </a:r>
            <a:endParaRPr sz="2800"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A solid foundation</a:t>
            </a:r>
            <a:endParaRPr sz="3600" kern="0" dirty="0">
              <a:solidFill>
                <a:srgbClr val="FFFFFF"/>
              </a:solidFill>
              <a:latin typeface="Arial"/>
              <a:cs typeface="Arial"/>
              <a:sym typeface="Arial"/>
            </a:endParaRPr>
          </a:p>
        </p:txBody>
      </p:sp>
      <p:sp>
        <p:nvSpPr>
          <p:cNvPr id="24" name="Google Shape;35;p4">
            <a:extLst>
              <a:ext uri="{FF2B5EF4-FFF2-40B4-BE49-F238E27FC236}">
                <a16:creationId xmlns:a16="http://schemas.microsoft.com/office/drawing/2014/main" id="{907A37BE-F66D-9083-FE2F-475CED07BE6E}"/>
              </a:ext>
            </a:extLst>
          </p:cNvPr>
          <p:cNvSpPr txBox="1"/>
          <p:nvPr userDrawn="1"/>
        </p:nvSpPr>
        <p:spPr>
          <a:xfrm>
            <a:off x="5649400" y="2533415"/>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0" i="0" u="none" strike="noStrike" dirty="0">
                <a:solidFill>
                  <a:srgbClr val="000000"/>
                </a:solidFill>
                <a:effectLst/>
                <a:latin typeface="Arial" panose="020B0604020202020204" pitchFamily="34" charset="0"/>
              </a:rPr>
              <a:t>Describe </a:t>
            </a:r>
            <a:r>
              <a:rPr lang="en-GB" sz="1000" kern="0" dirty="0">
                <a:solidFill>
                  <a:srgbClr val="000000"/>
                </a:solidFill>
                <a:latin typeface="Arial"/>
                <a:ea typeface="+mn-ea"/>
                <a:cs typeface="Arial"/>
              </a:rPr>
              <a:t>impact</a:t>
            </a:r>
            <a:r>
              <a:rPr lang="en-GB" sz="1000" b="0" i="0" u="none" strike="noStrike" dirty="0">
                <a:solidFill>
                  <a:srgbClr val="000000"/>
                </a:solidFill>
                <a:effectLst/>
                <a:latin typeface="Arial" panose="020B0604020202020204" pitchFamily="34" charset="0"/>
              </a:rPr>
              <a:t> across four different domains, and estimate the impact of solving your challenge.</a:t>
            </a:r>
            <a:endParaRPr sz="1000" kern="0" dirty="0">
              <a:solidFill>
                <a:srgbClr val="1F4D8E"/>
              </a:solidFill>
              <a:latin typeface="Arial"/>
              <a:cs typeface="Arial"/>
              <a:sym typeface="Arial"/>
            </a:endParaRPr>
          </a:p>
        </p:txBody>
      </p:sp>
      <p:sp>
        <p:nvSpPr>
          <p:cNvPr id="25" name="Google Shape;36;p4">
            <a:extLst>
              <a:ext uri="{FF2B5EF4-FFF2-40B4-BE49-F238E27FC236}">
                <a16:creationId xmlns:a16="http://schemas.microsoft.com/office/drawing/2014/main" id="{3B14BA96-F454-4CCD-AF16-7DAAE89B02A9}"/>
              </a:ext>
            </a:extLst>
          </p:cNvPr>
          <p:cNvSpPr txBox="1"/>
          <p:nvPr userDrawn="1"/>
        </p:nvSpPr>
        <p:spPr>
          <a:xfrm>
            <a:off x="5649400" y="2295387"/>
            <a:ext cx="16686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Impact analysis</a:t>
            </a:r>
            <a:endParaRPr sz="1200" b="1" kern="0" dirty="0">
              <a:solidFill>
                <a:srgbClr val="000000"/>
              </a:solidFill>
              <a:latin typeface="Arial"/>
              <a:cs typeface="Arial"/>
              <a:sym typeface="Arial"/>
            </a:endParaRPr>
          </a:p>
        </p:txBody>
      </p:sp>
      <p:sp>
        <p:nvSpPr>
          <p:cNvPr id="26" name="Google Shape;37;p4">
            <a:extLst>
              <a:ext uri="{FF2B5EF4-FFF2-40B4-BE49-F238E27FC236}">
                <a16:creationId xmlns:a16="http://schemas.microsoft.com/office/drawing/2014/main" id="{11A620C7-744F-9BAF-40CF-E06EE1E1DE98}"/>
              </a:ext>
            </a:extLst>
          </p:cNvPr>
          <p:cNvSpPr txBox="1"/>
          <p:nvPr userDrawn="1"/>
        </p:nvSpPr>
        <p:spPr>
          <a:xfrm>
            <a:off x="5649400" y="3192250"/>
            <a:ext cx="14973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Service journey</a:t>
            </a:r>
            <a:endParaRPr sz="1200" b="1" kern="0" dirty="0">
              <a:solidFill>
                <a:srgbClr val="000000"/>
              </a:solidFill>
              <a:latin typeface="Arial"/>
              <a:cs typeface="Arial"/>
              <a:sym typeface="Arial"/>
            </a:endParaRPr>
          </a:p>
        </p:txBody>
      </p:sp>
      <p:sp>
        <p:nvSpPr>
          <p:cNvPr id="27" name="Google Shape;38;p4">
            <a:extLst>
              <a:ext uri="{FF2B5EF4-FFF2-40B4-BE49-F238E27FC236}">
                <a16:creationId xmlns:a16="http://schemas.microsoft.com/office/drawing/2014/main" id="{7B122A81-D02A-809A-6448-F27910FD9E74}"/>
              </a:ext>
            </a:extLst>
          </p:cNvPr>
          <p:cNvSpPr txBox="1"/>
          <p:nvPr userDrawn="1"/>
        </p:nvSpPr>
        <p:spPr>
          <a:xfrm>
            <a:off x="5649400" y="4104150"/>
            <a:ext cx="1905900" cy="2553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b="1" kern="0" dirty="0">
                <a:solidFill>
                  <a:srgbClr val="000000"/>
                </a:solidFill>
                <a:latin typeface="Arial"/>
                <a:cs typeface="Arial"/>
                <a:sym typeface="Arial"/>
              </a:rPr>
              <a:t>Knowledge review</a:t>
            </a:r>
            <a:endParaRPr sz="1200" b="1" kern="0" dirty="0">
              <a:solidFill>
                <a:srgbClr val="000000"/>
              </a:solidFill>
              <a:latin typeface="Arial"/>
              <a:cs typeface="Arial"/>
              <a:sym typeface="Arial"/>
            </a:endParaRPr>
          </a:p>
        </p:txBody>
      </p:sp>
      <p:sp>
        <p:nvSpPr>
          <p:cNvPr id="28" name="Google Shape;39;p4">
            <a:extLst>
              <a:ext uri="{FF2B5EF4-FFF2-40B4-BE49-F238E27FC236}">
                <a16:creationId xmlns:a16="http://schemas.microsoft.com/office/drawing/2014/main" id="{CABF9D42-1E8C-9261-2A58-CAEAEA70D0A8}"/>
              </a:ext>
            </a:extLst>
          </p:cNvPr>
          <p:cNvSpPr txBox="1"/>
          <p:nvPr userDrawn="1"/>
        </p:nvSpPr>
        <p:spPr>
          <a:xfrm>
            <a:off x="5649400" y="3430290"/>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0" i="0" u="none" strike="noStrike" dirty="0">
                <a:solidFill>
                  <a:srgbClr val="000000"/>
                </a:solidFill>
                <a:effectLst/>
                <a:latin typeface="Arial" panose="020B0604020202020204" pitchFamily="34" charset="0"/>
              </a:rPr>
              <a:t>Use the visual overview to see problems in the existing service, and to discuss where to focus.</a:t>
            </a:r>
            <a:endParaRPr sz="1000" kern="0" dirty="0">
              <a:solidFill>
                <a:srgbClr val="1F4D8E"/>
              </a:solidFill>
              <a:latin typeface="Arial"/>
              <a:cs typeface="Arial"/>
              <a:sym typeface="Arial"/>
            </a:endParaRPr>
          </a:p>
        </p:txBody>
      </p:sp>
      <p:sp>
        <p:nvSpPr>
          <p:cNvPr id="29" name="Google Shape;40;p4">
            <a:extLst>
              <a:ext uri="{FF2B5EF4-FFF2-40B4-BE49-F238E27FC236}">
                <a16:creationId xmlns:a16="http://schemas.microsoft.com/office/drawing/2014/main" id="{BE9F0C44-1D05-BE65-D401-9B8B862A5F9A}"/>
              </a:ext>
            </a:extLst>
          </p:cNvPr>
          <p:cNvSpPr txBox="1"/>
          <p:nvPr userDrawn="1"/>
        </p:nvSpPr>
        <p:spPr>
          <a:xfrm>
            <a:off x="5649400" y="4342190"/>
            <a:ext cx="3151800" cy="458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000" b="0" i="0" u="none" strike="noStrike" dirty="0">
                <a:solidFill>
                  <a:srgbClr val="000000"/>
                </a:solidFill>
                <a:effectLst/>
                <a:latin typeface="Arial" panose="020B0604020202020204" pitchFamily="34" charset="0"/>
              </a:rPr>
              <a:t>Gather relevant knowledge about the challenge by conducting interviews and reading relevant literature.</a:t>
            </a:r>
            <a:endParaRPr sz="1000" kern="0" dirty="0">
              <a:solidFill>
                <a:srgbClr val="1F4D8E"/>
              </a:solidFill>
              <a:latin typeface="Arial"/>
              <a:cs typeface="Arial"/>
              <a:sym typeface="Arial"/>
            </a:endParaRPr>
          </a:p>
        </p:txBody>
      </p:sp>
      <p:pic>
        <p:nvPicPr>
          <p:cNvPr id="32" name="Picture 31">
            <a:extLst>
              <a:ext uri="{FF2B5EF4-FFF2-40B4-BE49-F238E27FC236}">
                <a16:creationId xmlns:a16="http://schemas.microsoft.com/office/drawing/2014/main" id="{890FCCD1-296A-73C4-306E-026B75F0421F}"/>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3074" name="Picture 2">
            <a:extLst>
              <a:ext uri="{FF2B5EF4-FFF2-40B4-BE49-F238E27FC236}">
                <a16:creationId xmlns:a16="http://schemas.microsoft.com/office/drawing/2014/main" id="{9FCB1023-6501-BB4A-2BFD-8B2E75447F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04038" y="2335997"/>
            <a:ext cx="676575" cy="6648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69F91A5-B509-8AC7-5EE8-6FBF391BA6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04038" y="3322659"/>
            <a:ext cx="676575" cy="4667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8892456-2E51-4CE1-BFBD-3BE1A51FC38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49348" y="4193198"/>
            <a:ext cx="631276" cy="5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615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rtlegging 2">
    <p:spTree>
      <p:nvGrpSpPr>
        <p:cNvPr id="1" name=""/>
        <p:cNvGrpSpPr/>
        <p:nvPr/>
      </p:nvGrpSpPr>
      <p:grpSpPr>
        <a:xfrm>
          <a:off x="0" y="0"/>
          <a:ext cx="0" cy="0"/>
          <a:chOff x="0" y="0"/>
          <a:chExt cx="0" cy="0"/>
        </a:xfrm>
      </p:grpSpPr>
      <p:sp>
        <p:nvSpPr>
          <p:cNvPr id="26" name="Google Shape;106;p12">
            <a:extLst>
              <a:ext uri="{FF2B5EF4-FFF2-40B4-BE49-F238E27FC236}">
                <a16:creationId xmlns:a16="http://schemas.microsoft.com/office/drawing/2014/main" id="{D6AD9B0E-C658-968A-22DA-A55D1DA21189}"/>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Mapping</a:t>
            </a:r>
            <a:endParaRPr lang="en-GB" sz="900" kern="0" dirty="0">
              <a:solidFill>
                <a:srgbClr val="B7B7B7"/>
              </a:solidFill>
              <a:latin typeface="Arial"/>
              <a:cs typeface="Arial"/>
              <a:sym typeface="Arial"/>
            </a:endParaRPr>
          </a:p>
        </p:txBody>
      </p:sp>
      <p:sp>
        <p:nvSpPr>
          <p:cNvPr id="27" name="Google Shape;107;p12">
            <a:extLst>
              <a:ext uri="{FF2B5EF4-FFF2-40B4-BE49-F238E27FC236}">
                <a16:creationId xmlns:a16="http://schemas.microsoft.com/office/drawing/2014/main" id="{9AEC09A2-40E7-1DA5-A90A-92FFE670B6E0}"/>
              </a:ext>
            </a:extLst>
          </p:cNvPr>
          <p:cNvSpPr/>
          <p:nvPr userDrawn="1"/>
        </p:nvSpPr>
        <p:spPr>
          <a:xfrm>
            <a:off x="343150" y="1545500"/>
            <a:ext cx="2016600" cy="32553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Motivation</a:t>
            </a:r>
            <a:endParaRPr sz="1000" b="1" kern="0" dirty="0">
              <a:solidFill>
                <a:srgbClr val="000000"/>
              </a:solidFill>
              <a:latin typeface="Arial"/>
              <a:cs typeface="Arial"/>
              <a:sym typeface="Arial"/>
            </a:endParaRPr>
          </a:p>
        </p:txBody>
      </p:sp>
      <p:sp>
        <p:nvSpPr>
          <p:cNvPr id="28" name="Google Shape;108;p12">
            <a:extLst>
              <a:ext uri="{FF2B5EF4-FFF2-40B4-BE49-F238E27FC236}">
                <a16:creationId xmlns:a16="http://schemas.microsoft.com/office/drawing/2014/main" id="{39FED669-BB6F-056F-0FFF-FA2F563FF6A0}"/>
              </a:ext>
            </a:extLst>
          </p:cNvPr>
          <p:cNvSpPr/>
          <p:nvPr userDrawn="1"/>
        </p:nvSpPr>
        <p:spPr>
          <a:xfrm>
            <a:off x="2490183" y="1545500"/>
            <a:ext cx="2016600" cy="32553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Friction</a:t>
            </a:r>
            <a:endParaRPr sz="1000" b="1" kern="0" dirty="0">
              <a:solidFill>
                <a:srgbClr val="000000"/>
              </a:solidFill>
              <a:latin typeface="Arial"/>
              <a:cs typeface="Arial"/>
              <a:sym typeface="Arial"/>
            </a:endParaRPr>
          </a:p>
        </p:txBody>
      </p:sp>
      <p:sp>
        <p:nvSpPr>
          <p:cNvPr id="29" name="Google Shape;109;p12">
            <a:extLst>
              <a:ext uri="{FF2B5EF4-FFF2-40B4-BE49-F238E27FC236}">
                <a16:creationId xmlns:a16="http://schemas.microsoft.com/office/drawing/2014/main" id="{FCCFE130-C0EB-BAC6-E85F-25B375406785}"/>
              </a:ext>
            </a:extLst>
          </p:cNvPr>
          <p:cNvSpPr/>
          <p:nvPr userDrawn="1"/>
        </p:nvSpPr>
        <p:spPr>
          <a:xfrm>
            <a:off x="4637217" y="1545500"/>
            <a:ext cx="2016600" cy="32553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Stress</a:t>
            </a:r>
            <a:endParaRPr sz="1000" b="1" kern="0" dirty="0">
              <a:solidFill>
                <a:srgbClr val="000000"/>
              </a:solidFill>
              <a:latin typeface="Arial"/>
              <a:cs typeface="Arial"/>
              <a:sym typeface="Arial"/>
            </a:endParaRPr>
          </a:p>
        </p:txBody>
      </p:sp>
      <p:sp>
        <p:nvSpPr>
          <p:cNvPr id="30" name="Google Shape;110;p12">
            <a:extLst>
              <a:ext uri="{FF2B5EF4-FFF2-40B4-BE49-F238E27FC236}">
                <a16:creationId xmlns:a16="http://schemas.microsoft.com/office/drawing/2014/main" id="{44A02E63-47AF-6EC5-3C0D-4D7F16088999}"/>
              </a:ext>
            </a:extLst>
          </p:cNvPr>
          <p:cNvSpPr/>
          <p:nvPr userDrawn="1"/>
        </p:nvSpPr>
        <p:spPr>
          <a:xfrm>
            <a:off x="6784250" y="1545500"/>
            <a:ext cx="2016600" cy="32553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kern="0" dirty="0">
                <a:solidFill>
                  <a:srgbClr val="000000"/>
                </a:solidFill>
                <a:latin typeface="Arial"/>
                <a:cs typeface="Arial"/>
                <a:sym typeface="Arial"/>
              </a:rPr>
              <a:t>Follow up</a:t>
            </a:r>
            <a:endParaRPr sz="1000" b="1" kern="0" dirty="0">
              <a:solidFill>
                <a:srgbClr val="000000"/>
              </a:solidFill>
              <a:latin typeface="Arial"/>
              <a:cs typeface="Arial"/>
              <a:sym typeface="Arial"/>
            </a:endParaRPr>
          </a:p>
        </p:txBody>
      </p:sp>
      <p:sp>
        <p:nvSpPr>
          <p:cNvPr id="31" name="Google Shape;111;p12">
            <a:extLst>
              <a:ext uri="{FF2B5EF4-FFF2-40B4-BE49-F238E27FC236}">
                <a16:creationId xmlns:a16="http://schemas.microsoft.com/office/drawing/2014/main" id="{EECF3EA0-9D15-EB0A-4348-E40B20ABCD81}"/>
              </a:ext>
            </a:extLst>
          </p:cNvPr>
          <p:cNvSpPr/>
          <p:nvPr userDrawn="1"/>
        </p:nvSpPr>
        <p:spPr>
          <a:xfrm>
            <a:off x="413350" y="1848400"/>
            <a:ext cx="1876200" cy="288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113;p12">
            <a:extLst>
              <a:ext uri="{FF2B5EF4-FFF2-40B4-BE49-F238E27FC236}">
                <a16:creationId xmlns:a16="http://schemas.microsoft.com/office/drawing/2014/main" id="{81435B8F-D19C-44FA-B9F8-F0E8BB1B6102}"/>
              </a:ext>
            </a:extLst>
          </p:cNvPr>
          <p:cNvSpPr/>
          <p:nvPr userDrawn="1"/>
        </p:nvSpPr>
        <p:spPr>
          <a:xfrm>
            <a:off x="2560379" y="1848400"/>
            <a:ext cx="1876200" cy="288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114;p12">
            <a:extLst>
              <a:ext uri="{FF2B5EF4-FFF2-40B4-BE49-F238E27FC236}">
                <a16:creationId xmlns:a16="http://schemas.microsoft.com/office/drawing/2014/main" id="{71A76BAF-6491-AC55-97D5-D2639297FAE3}"/>
              </a:ext>
            </a:extLst>
          </p:cNvPr>
          <p:cNvSpPr/>
          <p:nvPr userDrawn="1"/>
        </p:nvSpPr>
        <p:spPr>
          <a:xfrm>
            <a:off x="4707420" y="1848400"/>
            <a:ext cx="1876200" cy="288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115;p12">
            <a:extLst>
              <a:ext uri="{FF2B5EF4-FFF2-40B4-BE49-F238E27FC236}">
                <a16:creationId xmlns:a16="http://schemas.microsoft.com/office/drawing/2014/main" id="{819A0C84-0E15-0521-A73C-9D231FA4F5ED}"/>
              </a:ext>
            </a:extLst>
          </p:cNvPr>
          <p:cNvSpPr/>
          <p:nvPr userDrawn="1"/>
        </p:nvSpPr>
        <p:spPr>
          <a:xfrm>
            <a:off x="6854499" y="1848400"/>
            <a:ext cx="1876200" cy="288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119;p12">
            <a:extLst>
              <a:ext uri="{FF2B5EF4-FFF2-40B4-BE49-F238E27FC236}">
                <a16:creationId xmlns:a16="http://schemas.microsoft.com/office/drawing/2014/main" id="{2F04CF90-8C27-D7DF-5615-2A3224B38700}"/>
              </a:ext>
            </a:extLst>
          </p:cNvPr>
          <p:cNvSpPr txBox="1"/>
          <p:nvPr userDrawn="1"/>
        </p:nvSpPr>
        <p:spPr>
          <a:xfrm>
            <a:off x="343775" y="419100"/>
            <a:ext cx="37545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Lead yourself</a:t>
            </a:r>
          </a:p>
        </p:txBody>
      </p:sp>
      <p:sp>
        <p:nvSpPr>
          <p:cNvPr id="40" name="Google Shape;120;p12">
            <a:extLst>
              <a:ext uri="{FF2B5EF4-FFF2-40B4-BE49-F238E27FC236}">
                <a16:creationId xmlns:a16="http://schemas.microsoft.com/office/drawing/2014/main" id="{0C6D971A-60FE-30C2-72C2-7C32FFB3E2AB}"/>
              </a:ext>
            </a:extLst>
          </p:cNvPr>
          <p:cNvSpPr txBox="1"/>
          <p:nvPr userDrawn="1"/>
        </p:nvSpPr>
        <p:spPr>
          <a:xfrm>
            <a:off x="344650" y="812900"/>
            <a:ext cx="4887024" cy="553968"/>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Choose the points from your answers on the previous page that would be useful to discuss with someone in a similar position to you.</a:t>
            </a:r>
          </a:p>
        </p:txBody>
      </p:sp>
      <p:sp>
        <p:nvSpPr>
          <p:cNvPr id="44" name="Google Shape;124;p12">
            <a:extLst>
              <a:ext uri="{FF2B5EF4-FFF2-40B4-BE49-F238E27FC236}">
                <a16:creationId xmlns:a16="http://schemas.microsoft.com/office/drawing/2014/main" id="{1D8F33C9-C557-8C7D-6D16-3FE2C35AD04C}"/>
              </a:ext>
            </a:extLst>
          </p:cNvPr>
          <p:cNvSpPr/>
          <p:nvPr userDrawn="1"/>
        </p:nvSpPr>
        <p:spPr>
          <a:xfrm>
            <a:off x="6392150" y="206275"/>
            <a:ext cx="801000" cy="136500"/>
          </a:xfrm>
          <a:prstGeom prst="rect">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5" name="Google Shape;125;p12">
            <a:extLst>
              <a:ext uri="{FF2B5EF4-FFF2-40B4-BE49-F238E27FC236}">
                <a16:creationId xmlns:a16="http://schemas.microsoft.com/office/drawing/2014/main" id="{89B5616D-ECDE-C6D8-47EA-D6B33E95DE91}"/>
              </a:ext>
            </a:extLst>
          </p:cNvPr>
          <p:cNvSpPr/>
          <p:nvPr userDrawn="1"/>
        </p:nvSpPr>
        <p:spPr>
          <a:xfrm>
            <a:off x="719600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6" name="Google Shape;126;p12">
            <a:extLst>
              <a:ext uri="{FF2B5EF4-FFF2-40B4-BE49-F238E27FC236}">
                <a16:creationId xmlns:a16="http://schemas.microsoft.com/office/drawing/2014/main" id="{76248904-D662-5E70-393F-6CDEE1B7B427}"/>
              </a:ext>
            </a:extLst>
          </p:cNvPr>
          <p:cNvSpPr/>
          <p:nvPr userDrawn="1"/>
        </p:nvSpPr>
        <p:spPr>
          <a:xfrm>
            <a:off x="79998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cxnSp>
        <p:nvCxnSpPr>
          <p:cNvPr id="47" name="Google Shape;127;p12">
            <a:extLst>
              <a:ext uri="{FF2B5EF4-FFF2-40B4-BE49-F238E27FC236}">
                <a16:creationId xmlns:a16="http://schemas.microsoft.com/office/drawing/2014/main" id="{15031C71-715D-BBFA-6EE3-63DE7B4E0C68}"/>
              </a:ext>
            </a:extLst>
          </p:cNvPr>
          <p:cNvCxnSpPr/>
          <p:nvPr userDrawn="1"/>
        </p:nvCxnSpPr>
        <p:spPr>
          <a:xfrm>
            <a:off x="6392150" y="342775"/>
            <a:ext cx="2408700" cy="0"/>
          </a:xfrm>
          <a:prstGeom prst="straightConnector1">
            <a:avLst/>
          </a:prstGeom>
          <a:noFill/>
          <a:ln w="9525" cap="flat" cmpd="sng">
            <a:solidFill>
              <a:srgbClr val="FF9505"/>
            </a:solidFill>
            <a:prstDash val="solid"/>
            <a:round/>
            <a:headEnd type="none" w="med" len="med"/>
            <a:tailEnd type="none" w="med" len="med"/>
          </a:ln>
        </p:spPr>
      </p:cxnSp>
      <p:cxnSp>
        <p:nvCxnSpPr>
          <p:cNvPr id="48" name="Google Shape;128;p12">
            <a:extLst>
              <a:ext uri="{FF2B5EF4-FFF2-40B4-BE49-F238E27FC236}">
                <a16:creationId xmlns:a16="http://schemas.microsoft.com/office/drawing/2014/main" id="{5C0B09BC-0472-D94D-8294-A4726358B6D3}"/>
              </a:ext>
            </a:extLst>
          </p:cNvPr>
          <p:cNvCxnSpPr/>
          <p:nvPr userDrawn="1"/>
        </p:nvCxnSpPr>
        <p:spPr>
          <a:xfrm rot="10800000">
            <a:off x="7193150" y="206250"/>
            <a:ext cx="0" cy="140400"/>
          </a:xfrm>
          <a:prstGeom prst="straightConnector1">
            <a:avLst/>
          </a:prstGeom>
          <a:noFill/>
          <a:ln w="9525" cap="flat" cmpd="sng">
            <a:solidFill>
              <a:srgbClr val="FF9505"/>
            </a:solidFill>
            <a:prstDash val="solid"/>
            <a:round/>
            <a:headEnd type="none" w="med" len="med"/>
            <a:tailEnd type="none" w="med" len="med"/>
          </a:ln>
        </p:spPr>
      </p:cxnSp>
      <p:cxnSp>
        <p:nvCxnSpPr>
          <p:cNvPr id="49" name="Google Shape;129;p12">
            <a:extLst>
              <a:ext uri="{FF2B5EF4-FFF2-40B4-BE49-F238E27FC236}">
                <a16:creationId xmlns:a16="http://schemas.microsoft.com/office/drawing/2014/main" id="{F1327B31-CC92-66F0-4FE3-B65C805340B0}"/>
              </a:ext>
            </a:extLst>
          </p:cNvPr>
          <p:cNvCxnSpPr/>
          <p:nvPr userDrawn="1"/>
        </p:nvCxnSpPr>
        <p:spPr>
          <a:xfrm rot="10800000">
            <a:off x="7997000" y="206250"/>
            <a:ext cx="0" cy="140400"/>
          </a:xfrm>
          <a:prstGeom prst="straightConnector1">
            <a:avLst/>
          </a:prstGeom>
          <a:noFill/>
          <a:ln w="9525" cap="flat" cmpd="sng">
            <a:solidFill>
              <a:srgbClr val="FF9505"/>
            </a:solidFill>
            <a:prstDash val="solid"/>
            <a:round/>
            <a:headEnd type="none" w="med" len="med"/>
            <a:tailEnd type="none" w="med" len="med"/>
          </a:ln>
        </p:spPr>
      </p:cxnSp>
      <p:sp>
        <p:nvSpPr>
          <p:cNvPr id="2" name="Google Shape;93;p11">
            <a:extLst>
              <a:ext uri="{FF2B5EF4-FFF2-40B4-BE49-F238E27FC236}">
                <a16:creationId xmlns:a16="http://schemas.microsoft.com/office/drawing/2014/main" id="{8D589B22-A281-9450-624D-A0784E4160A9}"/>
              </a:ext>
            </a:extLst>
          </p:cNvPr>
          <p:cNvSpPr txBox="1"/>
          <p:nvPr userDrawn="1"/>
        </p:nvSpPr>
        <p:spPr>
          <a:xfrm>
            <a:off x="639502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000000"/>
                </a:solidFill>
                <a:latin typeface="Arial"/>
                <a:cs typeface="Arial"/>
                <a:sym typeface="Arial"/>
              </a:rPr>
              <a:t>Lead </a:t>
            </a:r>
          </a:p>
          <a:p>
            <a:pPr algn="ctr" defTabSz="914400">
              <a:buClr>
                <a:srgbClr val="000000"/>
              </a:buClr>
              <a:buFont typeface="Arial"/>
              <a:buNone/>
            </a:pPr>
            <a:r>
              <a:rPr lang="en-GB" sz="800" kern="0" dirty="0">
                <a:solidFill>
                  <a:srgbClr val="000000"/>
                </a:solidFill>
                <a:latin typeface="Arial"/>
                <a:cs typeface="Arial"/>
                <a:sym typeface="Arial"/>
              </a:rPr>
              <a:t>yourself</a:t>
            </a:r>
            <a:endParaRPr sz="800" kern="0" dirty="0">
              <a:solidFill>
                <a:srgbClr val="000000"/>
              </a:solidFill>
              <a:latin typeface="Arial"/>
              <a:cs typeface="Arial"/>
              <a:sym typeface="Arial"/>
            </a:endParaRPr>
          </a:p>
        </p:txBody>
      </p:sp>
      <p:sp>
        <p:nvSpPr>
          <p:cNvPr id="3" name="Google Shape;94;p11">
            <a:extLst>
              <a:ext uri="{FF2B5EF4-FFF2-40B4-BE49-F238E27FC236}">
                <a16:creationId xmlns:a16="http://schemas.microsoft.com/office/drawing/2014/main" id="{D987F63B-6EB2-C116-7AC7-B2A7DF3E7DD8}"/>
              </a:ext>
            </a:extLst>
          </p:cNvPr>
          <p:cNvSpPr txBox="1"/>
          <p:nvPr userDrawn="1"/>
        </p:nvSpPr>
        <p:spPr>
          <a:xfrm>
            <a:off x="719887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595959"/>
                </a:solidFill>
                <a:latin typeface="Arial"/>
                <a:cs typeface="Arial"/>
                <a:sym typeface="Arial"/>
              </a:rPr>
              <a:t>Lead a </a:t>
            </a:r>
          </a:p>
          <a:p>
            <a:pPr algn="ctr" defTabSz="914400">
              <a:buClr>
                <a:srgbClr val="000000"/>
              </a:buClr>
              <a:buFont typeface="Arial"/>
              <a:buNone/>
            </a:pPr>
            <a:r>
              <a:rPr lang="en-GB" sz="800" kern="0" dirty="0">
                <a:solidFill>
                  <a:srgbClr val="595959"/>
                </a:solidFill>
                <a:latin typeface="Arial"/>
                <a:cs typeface="Arial"/>
                <a:sym typeface="Arial"/>
              </a:rPr>
              <a:t>team</a:t>
            </a:r>
            <a:endParaRPr sz="800" kern="0" dirty="0">
              <a:solidFill>
                <a:srgbClr val="595959"/>
              </a:solidFill>
              <a:latin typeface="Arial"/>
              <a:cs typeface="Arial"/>
              <a:sym typeface="Arial"/>
            </a:endParaRPr>
          </a:p>
        </p:txBody>
      </p:sp>
      <p:sp>
        <p:nvSpPr>
          <p:cNvPr id="4" name="Google Shape;95;p11">
            <a:extLst>
              <a:ext uri="{FF2B5EF4-FFF2-40B4-BE49-F238E27FC236}">
                <a16:creationId xmlns:a16="http://schemas.microsoft.com/office/drawing/2014/main" id="{B14BA663-3963-0877-C937-6CE8ED4AC6BE}"/>
              </a:ext>
            </a:extLst>
          </p:cNvPr>
          <p:cNvSpPr txBox="1"/>
          <p:nvPr userDrawn="1"/>
        </p:nvSpPr>
        <p:spPr>
          <a:xfrm>
            <a:off x="7999850"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rgbClr val="595959"/>
                </a:solidFill>
                <a:latin typeface="Arial"/>
                <a:cs typeface="Arial"/>
                <a:sym typeface="Arial"/>
              </a:rPr>
              <a:t>Lead a project</a:t>
            </a:r>
            <a:endParaRPr sz="800" kern="0" dirty="0">
              <a:solidFill>
                <a:srgbClr val="595959"/>
              </a:solidFill>
              <a:latin typeface="Arial"/>
              <a:cs typeface="Arial"/>
              <a:sym typeface="Arial"/>
            </a:endParaRPr>
          </a:p>
        </p:txBody>
      </p:sp>
    </p:spTree>
    <p:extLst>
      <p:ext uri="{BB962C8B-B14F-4D97-AF65-F5344CB8AC3E}">
        <p14:creationId xmlns:p14="http://schemas.microsoft.com/office/powerpoint/2010/main" val="27445703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rtlegging 3">
    <p:spTree>
      <p:nvGrpSpPr>
        <p:cNvPr id="1" name=""/>
        <p:cNvGrpSpPr/>
        <p:nvPr/>
      </p:nvGrpSpPr>
      <p:grpSpPr>
        <a:xfrm>
          <a:off x="0" y="0"/>
          <a:ext cx="0" cy="0"/>
          <a:chOff x="0" y="0"/>
          <a:chExt cx="0" cy="0"/>
        </a:xfrm>
      </p:grpSpPr>
      <p:sp>
        <p:nvSpPr>
          <p:cNvPr id="34" name="Google Shape;134;p13">
            <a:extLst>
              <a:ext uri="{FF2B5EF4-FFF2-40B4-BE49-F238E27FC236}">
                <a16:creationId xmlns:a16="http://schemas.microsoft.com/office/drawing/2014/main" id="{AED994A9-5820-0FB5-D0FE-282794E899FC}"/>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Mapping</a:t>
            </a:r>
            <a:endParaRPr lang="en-GB" sz="900" kern="0" dirty="0">
              <a:solidFill>
                <a:srgbClr val="B7B7B7"/>
              </a:solidFill>
              <a:latin typeface="Arial"/>
              <a:cs typeface="Arial"/>
              <a:sym typeface="Arial"/>
            </a:endParaRPr>
          </a:p>
        </p:txBody>
      </p:sp>
      <p:sp>
        <p:nvSpPr>
          <p:cNvPr id="35" name="Google Shape;135;p13">
            <a:extLst>
              <a:ext uri="{FF2B5EF4-FFF2-40B4-BE49-F238E27FC236}">
                <a16:creationId xmlns:a16="http://schemas.microsoft.com/office/drawing/2014/main" id="{A59E8634-C5FD-6666-6871-153BD2B2A2AB}"/>
              </a:ext>
            </a:extLst>
          </p:cNvPr>
          <p:cNvSpPr/>
          <p:nvPr userDrawn="1"/>
        </p:nvSpPr>
        <p:spPr>
          <a:xfrm>
            <a:off x="343150" y="1182199"/>
            <a:ext cx="4000200" cy="1717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Motivation</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36;p13">
            <a:extLst>
              <a:ext uri="{FF2B5EF4-FFF2-40B4-BE49-F238E27FC236}">
                <a16:creationId xmlns:a16="http://schemas.microsoft.com/office/drawing/2014/main" id="{873DE827-D2F0-1343-6206-862C23E5E8A3}"/>
              </a:ext>
            </a:extLst>
          </p:cNvPr>
          <p:cNvSpPr/>
          <p:nvPr userDrawn="1"/>
        </p:nvSpPr>
        <p:spPr>
          <a:xfrm>
            <a:off x="343150" y="3083050"/>
            <a:ext cx="4000200" cy="1717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Friction</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137;p13">
            <a:extLst>
              <a:ext uri="{FF2B5EF4-FFF2-40B4-BE49-F238E27FC236}">
                <a16:creationId xmlns:a16="http://schemas.microsoft.com/office/drawing/2014/main" id="{0888BD7A-1D54-F895-1670-46647801099A}"/>
              </a:ext>
            </a:extLst>
          </p:cNvPr>
          <p:cNvSpPr/>
          <p:nvPr userDrawn="1"/>
        </p:nvSpPr>
        <p:spPr>
          <a:xfrm>
            <a:off x="4800550" y="1182199"/>
            <a:ext cx="4000200" cy="1717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Stress</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138;p13">
            <a:extLst>
              <a:ext uri="{FF2B5EF4-FFF2-40B4-BE49-F238E27FC236}">
                <a16:creationId xmlns:a16="http://schemas.microsoft.com/office/drawing/2014/main" id="{30CE7524-6C0E-0E9C-C1A3-8475D4DC97B2}"/>
              </a:ext>
            </a:extLst>
          </p:cNvPr>
          <p:cNvSpPr/>
          <p:nvPr userDrawn="1"/>
        </p:nvSpPr>
        <p:spPr>
          <a:xfrm>
            <a:off x="4800550" y="3083050"/>
            <a:ext cx="4000200" cy="1717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Follow up</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139;p13">
            <a:extLst>
              <a:ext uri="{FF2B5EF4-FFF2-40B4-BE49-F238E27FC236}">
                <a16:creationId xmlns:a16="http://schemas.microsoft.com/office/drawing/2014/main" id="{ABC374F5-43A0-0B6C-4DF2-7434A6DF404A}"/>
              </a:ext>
            </a:extLst>
          </p:cNvPr>
          <p:cNvSpPr/>
          <p:nvPr userDrawn="1"/>
        </p:nvSpPr>
        <p:spPr>
          <a:xfrm>
            <a:off x="436488" y="148867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40" name="Google Shape;140;p13">
            <a:extLst>
              <a:ext uri="{FF2B5EF4-FFF2-40B4-BE49-F238E27FC236}">
                <a16:creationId xmlns:a16="http://schemas.microsoft.com/office/drawing/2014/main" id="{526F983B-4A13-8560-FC99-2E253AF4DC56}"/>
              </a:ext>
            </a:extLst>
          </p:cNvPr>
          <p:cNvSpPr txBox="1"/>
          <p:nvPr userDrawn="1"/>
        </p:nvSpPr>
        <p:spPr>
          <a:xfrm>
            <a:off x="436475" y="1488675"/>
            <a:ext cx="1865100" cy="12918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What motivates your colleagues? </a:t>
            </a:r>
            <a:endParaRPr sz="800" kern="0" dirty="0">
              <a:solidFill>
                <a:srgbClr val="07001A"/>
              </a:solidFill>
              <a:latin typeface="Arial"/>
              <a:cs typeface="Arial"/>
              <a:sym typeface="Arial"/>
            </a:endParaRPr>
          </a:p>
        </p:txBody>
      </p:sp>
      <p:sp>
        <p:nvSpPr>
          <p:cNvPr id="41" name="Google Shape;141;p13">
            <a:extLst>
              <a:ext uri="{FF2B5EF4-FFF2-40B4-BE49-F238E27FC236}">
                <a16:creationId xmlns:a16="http://schemas.microsoft.com/office/drawing/2014/main" id="{D19411ED-4A95-639B-D6EA-681D1F1BCB1A}"/>
              </a:ext>
            </a:extLst>
          </p:cNvPr>
          <p:cNvSpPr/>
          <p:nvPr userDrawn="1"/>
        </p:nvSpPr>
        <p:spPr>
          <a:xfrm>
            <a:off x="2386452" y="148867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42" name="Google Shape;142;p13">
            <a:extLst>
              <a:ext uri="{FF2B5EF4-FFF2-40B4-BE49-F238E27FC236}">
                <a16:creationId xmlns:a16="http://schemas.microsoft.com/office/drawing/2014/main" id="{8872E288-C6B1-7520-B607-543346BFC86F}"/>
              </a:ext>
            </a:extLst>
          </p:cNvPr>
          <p:cNvSpPr txBox="1"/>
          <p:nvPr userDrawn="1"/>
        </p:nvSpPr>
        <p:spPr>
          <a:xfrm>
            <a:off x="2386450" y="1488675"/>
            <a:ext cx="1865100" cy="12843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contribute to their motivation? </a:t>
            </a:r>
            <a:endParaRPr sz="800" kern="0" dirty="0">
              <a:solidFill>
                <a:srgbClr val="07001A"/>
              </a:solidFill>
              <a:latin typeface="Arial"/>
              <a:cs typeface="Arial"/>
              <a:sym typeface="Arial"/>
            </a:endParaRPr>
          </a:p>
        </p:txBody>
      </p:sp>
      <p:sp>
        <p:nvSpPr>
          <p:cNvPr id="43" name="Google Shape;143;p13">
            <a:extLst>
              <a:ext uri="{FF2B5EF4-FFF2-40B4-BE49-F238E27FC236}">
                <a16:creationId xmlns:a16="http://schemas.microsoft.com/office/drawing/2014/main" id="{82FE0DAC-F965-4A02-8915-178970C76D03}"/>
              </a:ext>
            </a:extLst>
          </p:cNvPr>
          <p:cNvSpPr txBox="1"/>
          <p:nvPr userDrawn="1"/>
        </p:nvSpPr>
        <p:spPr>
          <a:xfrm>
            <a:off x="344650" y="812900"/>
            <a:ext cx="56214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Use the questions to reflect on your role as an innovation leader.</a:t>
            </a:r>
          </a:p>
        </p:txBody>
      </p:sp>
      <p:sp>
        <p:nvSpPr>
          <p:cNvPr id="44" name="Google Shape;144;p13">
            <a:extLst>
              <a:ext uri="{FF2B5EF4-FFF2-40B4-BE49-F238E27FC236}">
                <a16:creationId xmlns:a16="http://schemas.microsoft.com/office/drawing/2014/main" id="{F88A5515-EF96-2B57-6C4D-78555D50BB52}"/>
              </a:ext>
            </a:extLst>
          </p:cNvPr>
          <p:cNvSpPr txBox="1"/>
          <p:nvPr userDrawn="1"/>
        </p:nvSpPr>
        <p:spPr>
          <a:xfrm>
            <a:off x="343775" y="419100"/>
            <a:ext cx="37545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Lead a team</a:t>
            </a:r>
            <a:endParaRPr sz="2000" b="1" kern="0" dirty="0">
              <a:solidFill>
                <a:srgbClr val="000000"/>
              </a:solidFill>
              <a:latin typeface="Arial"/>
              <a:cs typeface="Arial"/>
              <a:sym typeface="Arial"/>
            </a:endParaRPr>
          </a:p>
        </p:txBody>
      </p:sp>
      <p:sp>
        <p:nvSpPr>
          <p:cNvPr id="45" name="Google Shape;145;p13">
            <a:extLst>
              <a:ext uri="{FF2B5EF4-FFF2-40B4-BE49-F238E27FC236}">
                <a16:creationId xmlns:a16="http://schemas.microsoft.com/office/drawing/2014/main" id="{529D7CCC-B752-25F9-767C-BC1927A83BE0}"/>
              </a:ext>
            </a:extLst>
          </p:cNvPr>
          <p:cNvSpPr/>
          <p:nvPr userDrawn="1"/>
        </p:nvSpPr>
        <p:spPr>
          <a:xfrm>
            <a:off x="435725" y="3394076"/>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46" name="Google Shape;146;p13">
            <a:extLst>
              <a:ext uri="{FF2B5EF4-FFF2-40B4-BE49-F238E27FC236}">
                <a16:creationId xmlns:a16="http://schemas.microsoft.com/office/drawing/2014/main" id="{5D3B8424-77B5-6C90-5C8A-9F6EAC6BA141}"/>
              </a:ext>
            </a:extLst>
          </p:cNvPr>
          <p:cNvSpPr txBox="1"/>
          <p:nvPr userDrawn="1"/>
        </p:nvSpPr>
        <p:spPr>
          <a:xfrm>
            <a:off x="435725" y="3382900"/>
            <a:ext cx="1865100" cy="1295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To what extent are negative thoughts and worries a problem amongst your colleagues? </a:t>
            </a:r>
            <a:endParaRPr sz="800" kern="0" dirty="0">
              <a:solidFill>
                <a:srgbClr val="07001A"/>
              </a:solidFill>
              <a:latin typeface="Arial"/>
              <a:cs typeface="Arial"/>
              <a:sym typeface="Arial"/>
            </a:endParaRPr>
          </a:p>
        </p:txBody>
      </p:sp>
      <p:sp>
        <p:nvSpPr>
          <p:cNvPr id="47" name="Google Shape;147;p13">
            <a:extLst>
              <a:ext uri="{FF2B5EF4-FFF2-40B4-BE49-F238E27FC236}">
                <a16:creationId xmlns:a16="http://schemas.microsoft.com/office/drawing/2014/main" id="{6E3C4830-BFD1-DF81-3F3B-C31E9C7E2B26}"/>
              </a:ext>
            </a:extLst>
          </p:cNvPr>
          <p:cNvSpPr/>
          <p:nvPr userDrawn="1"/>
        </p:nvSpPr>
        <p:spPr>
          <a:xfrm>
            <a:off x="2385690" y="3394076"/>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48" name="Google Shape;148;p13">
            <a:extLst>
              <a:ext uri="{FF2B5EF4-FFF2-40B4-BE49-F238E27FC236}">
                <a16:creationId xmlns:a16="http://schemas.microsoft.com/office/drawing/2014/main" id="{1ADFE26E-AEB5-A68B-4578-EE9DFCE87A8D}"/>
              </a:ext>
            </a:extLst>
          </p:cNvPr>
          <p:cNvSpPr txBox="1"/>
          <p:nvPr userDrawn="1"/>
        </p:nvSpPr>
        <p:spPr>
          <a:xfrm>
            <a:off x="2385700" y="3382900"/>
            <a:ext cx="1865100" cy="12954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prevent worry from negatively affecting the team? </a:t>
            </a:r>
            <a:endParaRPr sz="800" kern="0" dirty="0">
              <a:solidFill>
                <a:srgbClr val="07001A"/>
              </a:solidFill>
              <a:latin typeface="Arial"/>
              <a:cs typeface="Arial"/>
              <a:sym typeface="Arial"/>
            </a:endParaRPr>
          </a:p>
        </p:txBody>
      </p:sp>
      <p:sp>
        <p:nvSpPr>
          <p:cNvPr id="49" name="Google Shape;149;p13">
            <a:extLst>
              <a:ext uri="{FF2B5EF4-FFF2-40B4-BE49-F238E27FC236}">
                <a16:creationId xmlns:a16="http://schemas.microsoft.com/office/drawing/2014/main" id="{F253BAAF-78F5-D57A-03AB-627FA2ADC8B6}"/>
              </a:ext>
            </a:extLst>
          </p:cNvPr>
          <p:cNvSpPr/>
          <p:nvPr userDrawn="1"/>
        </p:nvSpPr>
        <p:spPr>
          <a:xfrm>
            <a:off x="4893125" y="148492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50" name="Google Shape;150;p13">
            <a:extLst>
              <a:ext uri="{FF2B5EF4-FFF2-40B4-BE49-F238E27FC236}">
                <a16:creationId xmlns:a16="http://schemas.microsoft.com/office/drawing/2014/main" id="{C146FDC6-725E-A969-FC0A-7EA5654BF72F}"/>
              </a:ext>
            </a:extLst>
          </p:cNvPr>
          <p:cNvSpPr txBox="1"/>
          <p:nvPr userDrawn="1"/>
        </p:nvSpPr>
        <p:spPr>
          <a:xfrm>
            <a:off x="4893125" y="1484925"/>
            <a:ext cx="1865100" cy="12918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does stress and resistance affect your colleagues? </a:t>
            </a:r>
          </a:p>
        </p:txBody>
      </p:sp>
      <p:sp>
        <p:nvSpPr>
          <p:cNvPr id="51" name="Google Shape;151;p13">
            <a:extLst>
              <a:ext uri="{FF2B5EF4-FFF2-40B4-BE49-F238E27FC236}">
                <a16:creationId xmlns:a16="http://schemas.microsoft.com/office/drawing/2014/main" id="{B65EE3B7-DD5B-DE61-6D66-F01CE918F9D2}"/>
              </a:ext>
            </a:extLst>
          </p:cNvPr>
          <p:cNvSpPr/>
          <p:nvPr userDrawn="1"/>
        </p:nvSpPr>
        <p:spPr>
          <a:xfrm>
            <a:off x="6843090" y="148492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52" name="Google Shape;152;p13">
            <a:extLst>
              <a:ext uri="{FF2B5EF4-FFF2-40B4-BE49-F238E27FC236}">
                <a16:creationId xmlns:a16="http://schemas.microsoft.com/office/drawing/2014/main" id="{E05ECDA3-6372-83D4-D08F-0606A391A46A}"/>
              </a:ext>
            </a:extLst>
          </p:cNvPr>
          <p:cNvSpPr txBox="1"/>
          <p:nvPr userDrawn="1"/>
        </p:nvSpPr>
        <p:spPr>
          <a:xfrm>
            <a:off x="6843100" y="1484925"/>
            <a:ext cx="1865100" cy="12918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help them deal with stress? </a:t>
            </a:r>
            <a:endParaRPr sz="800" kern="0" dirty="0">
              <a:solidFill>
                <a:srgbClr val="07001A"/>
              </a:solidFill>
              <a:latin typeface="Arial"/>
              <a:cs typeface="Arial"/>
              <a:sym typeface="Arial"/>
            </a:endParaRPr>
          </a:p>
        </p:txBody>
      </p:sp>
      <p:sp>
        <p:nvSpPr>
          <p:cNvPr id="53" name="Google Shape;153;p13">
            <a:extLst>
              <a:ext uri="{FF2B5EF4-FFF2-40B4-BE49-F238E27FC236}">
                <a16:creationId xmlns:a16="http://schemas.microsoft.com/office/drawing/2014/main" id="{ECD35B35-5D35-A876-0B74-60C4DB1D7725}"/>
              </a:ext>
            </a:extLst>
          </p:cNvPr>
          <p:cNvSpPr/>
          <p:nvPr userDrawn="1"/>
        </p:nvSpPr>
        <p:spPr>
          <a:xfrm>
            <a:off x="4893113" y="339407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54" name="Google Shape;154;p13">
            <a:extLst>
              <a:ext uri="{FF2B5EF4-FFF2-40B4-BE49-F238E27FC236}">
                <a16:creationId xmlns:a16="http://schemas.microsoft.com/office/drawing/2014/main" id="{C012B1A5-A648-738E-DEA2-D548F73D1C42}"/>
              </a:ext>
            </a:extLst>
          </p:cNvPr>
          <p:cNvSpPr txBox="1"/>
          <p:nvPr userDrawn="1"/>
        </p:nvSpPr>
        <p:spPr>
          <a:xfrm>
            <a:off x="4893100" y="3394075"/>
            <a:ext cx="1865100" cy="12843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How can you follow up on negative thoughts in your colleagues? </a:t>
            </a:r>
            <a:endParaRPr sz="800" kern="0" dirty="0">
              <a:solidFill>
                <a:srgbClr val="07001A"/>
              </a:solidFill>
              <a:latin typeface="Arial"/>
              <a:cs typeface="Arial"/>
              <a:sym typeface="Arial"/>
            </a:endParaRPr>
          </a:p>
        </p:txBody>
      </p:sp>
      <p:sp>
        <p:nvSpPr>
          <p:cNvPr id="55" name="Google Shape;155;p13">
            <a:extLst>
              <a:ext uri="{FF2B5EF4-FFF2-40B4-BE49-F238E27FC236}">
                <a16:creationId xmlns:a16="http://schemas.microsoft.com/office/drawing/2014/main" id="{FC63984B-E025-31BD-4969-D6D7C59ABE44}"/>
              </a:ext>
            </a:extLst>
          </p:cNvPr>
          <p:cNvSpPr/>
          <p:nvPr userDrawn="1"/>
        </p:nvSpPr>
        <p:spPr>
          <a:xfrm>
            <a:off x="6843077" y="3394075"/>
            <a:ext cx="1865100" cy="12954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56" name="Google Shape;156;p13">
            <a:extLst>
              <a:ext uri="{FF2B5EF4-FFF2-40B4-BE49-F238E27FC236}">
                <a16:creationId xmlns:a16="http://schemas.microsoft.com/office/drawing/2014/main" id="{33F074EC-6266-9BC5-C911-7154DB5CE9D9}"/>
              </a:ext>
            </a:extLst>
          </p:cNvPr>
          <p:cNvSpPr txBox="1"/>
          <p:nvPr userDrawn="1"/>
        </p:nvSpPr>
        <p:spPr>
          <a:xfrm>
            <a:off x="6843075" y="3394075"/>
            <a:ext cx="1865100" cy="12843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00000"/>
                </a:solidFill>
                <a:latin typeface="Arial"/>
                <a:cs typeface="Arial"/>
                <a:sym typeface="Arial"/>
              </a:rPr>
              <a:t>When plans change, how can you help and support your colleagues? </a:t>
            </a:r>
            <a:endParaRPr sz="800" kern="0" dirty="0">
              <a:solidFill>
                <a:srgbClr val="07001A"/>
              </a:solidFill>
              <a:latin typeface="Arial"/>
              <a:cs typeface="Arial"/>
              <a:sym typeface="Arial"/>
            </a:endParaRPr>
          </a:p>
        </p:txBody>
      </p:sp>
      <p:sp>
        <p:nvSpPr>
          <p:cNvPr id="60" name="Google Shape;160;p13">
            <a:extLst>
              <a:ext uri="{FF2B5EF4-FFF2-40B4-BE49-F238E27FC236}">
                <a16:creationId xmlns:a16="http://schemas.microsoft.com/office/drawing/2014/main" id="{4D62E268-425F-ECF4-A083-91A3D0091298}"/>
              </a:ext>
            </a:extLst>
          </p:cNvPr>
          <p:cNvSpPr/>
          <p:nvPr userDrawn="1"/>
        </p:nvSpPr>
        <p:spPr>
          <a:xfrm>
            <a:off x="63921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61" name="Google Shape;161;p13">
            <a:extLst>
              <a:ext uri="{FF2B5EF4-FFF2-40B4-BE49-F238E27FC236}">
                <a16:creationId xmlns:a16="http://schemas.microsoft.com/office/drawing/2014/main" id="{A460BDD6-9737-0F2E-F34D-015FCF35843C}"/>
              </a:ext>
            </a:extLst>
          </p:cNvPr>
          <p:cNvSpPr/>
          <p:nvPr userDrawn="1"/>
        </p:nvSpPr>
        <p:spPr>
          <a:xfrm>
            <a:off x="7196000" y="206275"/>
            <a:ext cx="801000" cy="136500"/>
          </a:xfrm>
          <a:prstGeom prst="rect">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62" name="Google Shape;162;p13">
            <a:extLst>
              <a:ext uri="{FF2B5EF4-FFF2-40B4-BE49-F238E27FC236}">
                <a16:creationId xmlns:a16="http://schemas.microsoft.com/office/drawing/2014/main" id="{27B021A2-F1AD-8CD4-9268-BACAF388766D}"/>
              </a:ext>
            </a:extLst>
          </p:cNvPr>
          <p:cNvSpPr/>
          <p:nvPr userDrawn="1"/>
        </p:nvSpPr>
        <p:spPr>
          <a:xfrm>
            <a:off x="79998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cxnSp>
        <p:nvCxnSpPr>
          <p:cNvPr id="63" name="Google Shape;163;p13">
            <a:extLst>
              <a:ext uri="{FF2B5EF4-FFF2-40B4-BE49-F238E27FC236}">
                <a16:creationId xmlns:a16="http://schemas.microsoft.com/office/drawing/2014/main" id="{7CA9EEC0-F80E-196F-6895-89F92547A70A}"/>
              </a:ext>
            </a:extLst>
          </p:cNvPr>
          <p:cNvCxnSpPr/>
          <p:nvPr userDrawn="1"/>
        </p:nvCxnSpPr>
        <p:spPr>
          <a:xfrm>
            <a:off x="6392150" y="342775"/>
            <a:ext cx="2408700" cy="0"/>
          </a:xfrm>
          <a:prstGeom prst="straightConnector1">
            <a:avLst/>
          </a:prstGeom>
          <a:noFill/>
          <a:ln w="9525" cap="flat" cmpd="sng">
            <a:solidFill>
              <a:srgbClr val="FF9505"/>
            </a:solidFill>
            <a:prstDash val="solid"/>
            <a:round/>
            <a:headEnd type="none" w="med" len="med"/>
            <a:tailEnd type="none" w="med" len="med"/>
          </a:ln>
        </p:spPr>
      </p:cxnSp>
      <p:cxnSp>
        <p:nvCxnSpPr>
          <p:cNvPr id="64" name="Google Shape;164;p13">
            <a:extLst>
              <a:ext uri="{FF2B5EF4-FFF2-40B4-BE49-F238E27FC236}">
                <a16:creationId xmlns:a16="http://schemas.microsoft.com/office/drawing/2014/main" id="{067AE91D-84CE-10B9-DBFB-BC8946181AB4}"/>
              </a:ext>
            </a:extLst>
          </p:cNvPr>
          <p:cNvCxnSpPr/>
          <p:nvPr userDrawn="1"/>
        </p:nvCxnSpPr>
        <p:spPr>
          <a:xfrm rot="10800000">
            <a:off x="7193150" y="206250"/>
            <a:ext cx="0" cy="140400"/>
          </a:xfrm>
          <a:prstGeom prst="straightConnector1">
            <a:avLst/>
          </a:prstGeom>
          <a:noFill/>
          <a:ln w="9525" cap="flat" cmpd="sng">
            <a:solidFill>
              <a:srgbClr val="FF9505"/>
            </a:solidFill>
            <a:prstDash val="solid"/>
            <a:round/>
            <a:headEnd type="none" w="med" len="med"/>
            <a:tailEnd type="none" w="med" len="med"/>
          </a:ln>
        </p:spPr>
      </p:cxnSp>
      <p:cxnSp>
        <p:nvCxnSpPr>
          <p:cNvPr id="65" name="Google Shape;165;p13">
            <a:extLst>
              <a:ext uri="{FF2B5EF4-FFF2-40B4-BE49-F238E27FC236}">
                <a16:creationId xmlns:a16="http://schemas.microsoft.com/office/drawing/2014/main" id="{11A522FD-1653-6476-513C-8C05915C5F5D}"/>
              </a:ext>
            </a:extLst>
          </p:cNvPr>
          <p:cNvCxnSpPr/>
          <p:nvPr userDrawn="1"/>
        </p:nvCxnSpPr>
        <p:spPr>
          <a:xfrm rot="10800000">
            <a:off x="7997000" y="206250"/>
            <a:ext cx="0" cy="140400"/>
          </a:xfrm>
          <a:prstGeom prst="straightConnector1">
            <a:avLst/>
          </a:prstGeom>
          <a:noFill/>
          <a:ln w="9525" cap="flat" cmpd="sng">
            <a:solidFill>
              <a:srgbClr val="FF9505"/>
            </a:solidFill>
            <a:prstDash val="solid"/>
            <a:round/>
            <a:headEnd type="none" w="med" len="med"/>
            <a:tailEnd type="none" w="med" len="med"/>
          </a:ln>
        </p:spPr>
      </p:cxnSp>
      <p:sp>
        <p:nvSpPr>
          <p:cNvPr id="2" name="Google Shape;93;p11">
            <a:extLst>
              <a:ext uri="{FF2B5EF4-FFF2-40B4-BE49-F238E27FC236}">
                <a16:creationId xmlns:a16="http://schemas.microsoft.com/office/drawing/2014/main" id="{404FEAA5-4604-9373-444E-C838CB4B095B}"/>
              </a:ext>
            </a:extLst>
          </p:cNvPr>
          <p:cNvSpPr txBox="1"/>
          <p:nvPr userDrawn="1"/>
        </p:nvSpPr>
        <p:spPr>
          <a:xfrm>
            <a:off x="639502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t>
            </a:r>
          </a:p>
          <a:p>
            <a:pPr algn="ctr" defTabSz="914400">
              <a:buClr>
                <a:srgbClr val="000000"/>
              </a:buClr>
              <a:buFont typeface="Arial"/>
              <a:buNone/>
            </a:pPr>
            <a:r>
              <a:rPr lang="en-GB" sz="800" kern="0" dirty="0">
                <a:solidFill>
                  <a:schemeClr val="bg2">
                    <a:lumMod val="50000"/>
                  </a:schemeClr>
                </a:solidFill>
                <a:latin typeface="Arial"/>
                <a:cs typeface="Arial"/>
                <a:sym typeface="Arial"/>
              </a:rPr>
              <a:t>yourself</a:t>
            </a:r>
            <a:endParaRPr sz="800" kern="0" dirty="0">
              <a:solidFill>
                <a:schemeClr val="bg2">
                  <a:lumMod val="50000"/>
                </a:schemeClr>
              </a:solidFill>
              <a:latin typeface="Arial"/>
              <a:cs typeface="Arial"/>
              <a:sym typeface="Arial"/>
            </a:endParaRPr>
          </a:p>
        </p:txBody>
      </p:sp>
      <p:sp>
        <p:nvSpPr>
          <p:cNvPr id="3" name="Google Shape;94;p11">
            <a:extLst>
              <a:ext uri="{FF2B5EF4-FFF2-40B4-BE49-F238E27FC236}">
                <a16:creationId xmlns:a16="http://schemas.microsoft.com/office/drawing/2014/main" id="{67A73A96-DCB8-0DCF-1609-8D7C6985B0AA}"/>
              </a:ext>
            </a:extLst>
          </p:cNvPr>
          <p:cNvSpPr txBox="1"/>
          <p:nvPr userDrawn="1"/>
        </p:nvSpPr>
        <p:spPr>
          <a:xfrm>
            <a:off x="719887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tx1"/>
                </a:solidFill>
                <a:latin typeface="Arial"/>
                <a:cs typeface="Arial"/>
                <a:sym typeface="Arial"/>
              </a:rPr>
              <a:t>Lead a </a:t>
            </a:r>
          </a:p>
          <a:p>
            <a:pPr algn="ctr" defTabSz="914400">
              <a:buClr>
                <a:srgbClr val="000000"/>
              </a:buClr>
              <a:buFont typeface="Arial"/>
              <a:buNone/>
            </a:pPr>
            <a:r>
              <a:rPr lang="en-GB" sz="800" kern="0" dirty="0">
                <a:solidFill>
                  <a:schemeClr val="tx1"/>
                </a:solidFill>
                <a:latin typeface="Arial"/>
                <a:cs typeface="Arial"/>
                <a:sym typeface="Arial"/>
              </a:rPr>
              <a:t>team</a:t>
            </a:r>
            <a:endParaRPr sz="800" kern="0" dirty="0">
              <a:solidFill>
                <a:schemeClr val="tx1"/>
              </a:solidFill>
              <a:latin typeface="Arial"/>
              <a:cs typeface="Arial"/>
              <a:sym typeface="Arial"/>
            </a:endParaRPr>
          </a:p>
        </p:txBody>
      </p:sp>
      <p:sp>
        <p:nvSpPr>
          <p:cNvPr id="4" name="Google Shape;95;p11">
            <a:extLst>
              <a:ext uri="{FF2B5EF4-FFF2-40B4-BE49-F238E27FC236}">
                <a16:creationId xmlns:a16="http://schemas.microsoft.com/office/drawing/2014/main" id="{BEF960D5-114A-2A9E-940F-C988139793C4}"/>
              </a:ext>
            </a:extLst>
          </p:cNvPr>
          <p:cNvSpPr txBox="1"/>
          <p:nvPr userDrawn="1"/>
        </p:nvSpPr>
        <p:spPr>
          <a:xfrm>
            <a:off x="7999850"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 project</a:t>
            </a:r>
            <a:endParaRPr sz="800" kern="0" dirty="0">
              <a:solidFill>
                <a:schemeClr val="bg2">
                  <a:lumMod val="50000"/>
                </a:schemeClr>
              </a:solidFill>
              <a:latin typeface="Arial"/>
              <a:cs typeface="Arial"/>
              <a:sym typeface="Arial"/>
            </a:endParaRPr>
          </a:p>
        </p:txBody>
      </p:sp>
    </p:spTree>
    <p:extLst>
      <p:ext uri="{BB962C8B-B14F-4D97-AF65-F5344CB8AC3E}">
        <p14:creationId xmlns:p14="http://schemas.microsoft.com/office/powerpoint/2010/main" val="14836377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rtlegging 4">
    <p:spTree>
      <p:nvGrpSpPr>
        <p:cNvPr id="1" name=""/>
        <p:cNvGrpSpPr/>
        <p:nvPr/>
      </p:nvGrpSpPr>
      <p:grpSpPr>
        <a:xfrm>
          <a:off x="0" y="0"/>
          <a:ext cx="0" cy="0"/>
          <a:chOff x="0" y="0"/>
          <a:chExt cx="0" cy="0"/>
        </a:xfrm>
      </p:grpSpPr>
      <p:sp>
        <p:nvSpPr>
          <p:cNvPr id="26" name="Google Shape;170;p14">
            <a:extLst>
              <a:ext uri="{FF2B5EF4-FFF2-40B4-BE49-F238E27FC236}">
                <a16:creationId xmlns:a16="http://schemas.microsoft.com/office/drawing/2014/main" id="{8E369492-84A7-3385-0EEC-7991861D363D}"/>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Mapping</a:t>
            </a:r>
            <a:endParaRPr lang="en-GB" sz="900" kern="0" dirty="0">
              <a:solidFill>
                <a:srgbClr val="B7B7B7"/>
              </a:solidFill>
              <a:latin typeface="Arial"/>
              <a:cs typeface="Arial"/>
              <a:sym typeface="Arial"/>
            </a:endParaRPr>
          </a:p>
        </p:txBody>
      </p:sp>
      <p:sp>
        <p:nvSpPr>
          <p:cNvPr id="27" name="Google Shape;171;p14">
            <a:extLst>
              <a:ext uri="{FF2B5EF4-FFF2-40B4-BE49-F238E27FC236}">
                <a16:creationId xmlns:a16="http://schemas.microsoft.com/office/drawing/2014/main" id="{0032A077-0F82-6687-3423-8290770B032B}"/>
              </a:ext>
            </a:extLst>
          </p:cNvPr>
          <p:cNvSpPr/>
          <p:nvPr userDrawn="1"/>
        </p:nvSpPr>
        <p:spPr>
          <a:xfrm>
            <a:off x="4800550" y="1545500"/>
            <a:ext cx="4000200" cy="15453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Stress</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172;p14">
            <a:extLst>
              <a:ext uri="{FF2B5EF4-FFF2-40B4-BE49-F238E27FC236}">
                <a16:creationId xmlns:a16="http://schemas.microsoft.com/office/drawing/2014/main" id="{E8D4EA2F-1D60-4CE1-FB6F-5C23EFDB67D5}"/>
              </a:ext>
            </a:extLst>
          </p:cNvPr>
          <p:cNvSpPr/>
          <p:nvPr userDrawn="1"/>
        </p:nvSpPr>
        <p:spPr>
          <a:xfrm>
            <a:off x="4800550" y="3255512"/>
            <a:ext cx="4000200" cy="15453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Follow up</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173;p14">
            <a:extLst>
              <a:ext uri="{FF2B5EF4-FFF2-40B4-BE49-F238E27FC236}">
                <a16:creationId xmlns:a16="http://schemas.microsoft.com/office/drawing/2014/main" id="{2C5081F1-FA11-15E2-BC2C-A60B625DAC63}"/>
              </a:ext>
            </a:extLst>
          </p:cNvPr>
          <p:cNvSpPr/>
          <p:nvPr userDrawn="1"/>
        </p:nvSpPr>
        <p:spPr>
          <a:xfrm>
            <a:off x="4893125" y="1817833"/>
            <a:ext cx="3815100" cy="11652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30" name="Google Shape;174;p14">
            <a:extLst>
              <a:ext uri="{FF2B5EF4-FFF2-40B4-BE49-F238E27FC236}">
                <a16:creationId xmlns:a16="http://schemas.microsoft.com/office/drawing/2014/main" id="{1C805EE2-75FC-937D-AB7A-296F1A92A388}"/>
              </a:ext>
            </a:extLst>
          </p:cNvPr>
          <p:cNvSpPr/>
          <p:nvPr userDrawn="1"/>
        </p:nvSpPr>
        <p:spPr>
          <a:xfrm>
            <a:off x="4893138" y="3535310"/>
            <a:ext cx="3815100" cy="11652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31" name="Google Shape;175;p14">
            <a:extLst>
              <a:ext uri="{FF2B5EF4-FFF2-40B4-BE49-F238E27FC236}">
                <a16:creationId xmlns:a16="http://schemas.microsoft.com/office/drawing/2014/main" id="{94E83EF4-CCCF-5A09-53CA-CF9E92CCA8B4}"/>
              </a:ext>
            </a:extLst>
          </p:cNvPr>
          <p:cNvSpPr txBox="1"/>
          <p:nvPr userDrawn="1"/>
        </p:nvSpPr>
        <p:spPr>
          <a:xfrm>
            <a:off x="343775" y="419100"/>
            <a:ext cx="37545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Lead a team</a:t>
            </a:r>
          </a:p>
        </p:txBody>
      </p:sp>
      <p:sp>
        <p:nvSpPr>
          <p:cNvPr id="33" name="Google Shape;177;p14">
            <a:extLst>
              <a:ext uri="{FF2B5EF4-FFF2-40B4-BE49-F238E27FC236}">
                <a16:creationId xmlns:a16="http://schemas.microsoft.com/office/drawing/2014/main" id="{3EA286C2-F6FA-0215-3D43-56B3ED8601E2}"/>
              </a:ext>
            </a:extLst>
          </p:cNvPr>
          <p:cNvSpPr/>
          <p:nvPr userDrawn="1"/>
        </p:nvSpPr>
        <p:spPr>
          <a:xfrm>
            <a:off x="343150" y="1545500"/>
            <a:ext cx="4000200" cy="15453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Motivation</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178;p14">
            <a:extLst>
              <a:ext uri="{FF2B5EF4-FFF2-40B4-BE49-F238E27FC236}">
                <a16:creationId xmlns:a16="http://schemas.microsoft.com/office/drawing/2014/main" id="{CCC3B9F6-98C6-99ED-1A6D-A26CFD6CEC79}"/>
              </a:ext>
            </a:extLst>
          </p:cNvPr>
          <p:cNvSpPr/>
          <p:nvPr userDrawn="1"/>
        </p:nvSpPr>
        <p:spPr>
          <a:xfrm>
            <a:off x="343150" y="3255512"/>
            <a:ext cx="4000200" cy="15453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Arial"/>
                <a:cs typeface="Arial"/>
                <a:sym typeface="Arial"/>
              </a:rPr>
              <a:t>Friction</a:t>
            </a:r>
            <a:endParaRPr kumimoji="0" sz="1000" b="1"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179;p14">
            <a:extLst>
              <a:ext uri="{FF2B5EF4-FFF2-40B4-BE49-F238E27FC236}">
                <a16:creationId xmlns:a16="http://schemas.microsoft.com/office/drawing/2014/main" id="{1BFF9F15-4D5B-AD52-B385-B17F3876955D}"/>
              </a:ext>
            </a:extLst>
          </p:cNvPr>
          <p:cNvSpPr/>
          <p:nvPr userDrawn="1"/>
        </p:nvSpPr>
        <p:spPr>
          <a:xfrm>
            <a:off x="435725" y="1817833"/>
            <a:ext cx="3815100" cy="11652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36" name="Google Shape;180;p14">
            <a:extLst>
              <a:ext uri="{FF2B5EF4-FFF2-40B4-BE49-F238E27FC236}">
                <a16:creationId xmlns:a16="http://schemas.microsoft.com/office/drawing/2014/main" id="{1236543A-3892-3E7E-6B5E-5A4895D97EA7}"/>
              </a:ext>
            </a:extLst>
          </p:cNvPr>
          <p:cNvSpPr/>
          <p:nvPr userDrawn="1"/>
        </p:nvSpPr>
        <p:spPr>
          <a:xfrm>
            <a:off x="435738" y="3535310"/>
            <a:ext cx="3815100" cy="11652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44" name="Google Shape;188;p14">
            <a:extLst>
              <a:ext uri="{FF2B5EF4-FFF2-40B4-BE49-F238E27FC236}">
                <a16:creationId xmlns:a16="http://schemas.microsoft.com/office/drawing/2014/main" id="{01055824-DC22-8BA8-63F6-159382D2309D}"/>
              </a:ext>
            </a:extLst>
          </p:cNvPr>
          <p:cNvSpPr/>
          <p:nvPr userDrawn="1"/>
        </p:nvSpPr>
        <p:spPr>
          <a:xfrm>
            <a:off x="63921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5" name="Google Shape;189;p14">
            <a:extLst>
              <a:ext uri="{FF2B5EF4-FFF2-40B4-BE49-F238E27FC236}">
                <a16:creationId xmlns:a16="http://schemas.microsoft.com/office/drawing/2014/main" id="{D112DC08-E311-DE24-E5BF-3F424BB3D9F1}"/>
              </a:ext>
            </a:extLst>
          </p:cNvPr>
          <p:cNvSpPr/>
          <p:nvPr userDrawn="1"/>
        </p:nvSpPr>
        <p:spPr>
          <a:xfrm>
            <a:off x="7196000" y="206275"/>
            <a:ext cx="801000" cy="136500"/>
          </a:xfrm>
          <a:prstGeom prst="rect">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6" name="Google Shape;190;p14">
            <a:extLst>
              <a:ext uri="{FF2B5EF4-FFF2-40B4-BE49-F238E27FC236}">
                <a16:creationId xmlns:a16="http://schemas.microsoft.com/office/drawing/2014/main" id="{D2CA60D9-BF49-79EA-C802-20064042D516}"/>
              </a:ext>
            </a:extLst>
          </p:cNvPr>
          <p:cNvSpPr/>
          <p:nvPr userDrawn="1"/>
        </p:nvSpPr>
        <p:spPr>
          <a:xfrm>
            <a:off x="79998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cxnSp>
        <p:nvCxnSpPr>
          <p:cNvPr id="47" name="Google Shape;191;p14">
            <a:extLst>
              <a:ext uri="{FF2B5EF4-FFF2-40B4-BE49-F238E27FC236}">
                <a16:creationId xmlns:a16="http://schemas.microsoft.com/office/drawing/2014/main" id="{F7E991AB-53BE-8E1E-9312-E56A2379FE6A}"/>
              </a:ext>
            </a:extLst>
          </p:cNvPr>
          <p:cNvCxnSpPr/>
          <p:nvPr userDrawn="1"/>
        </p:nvCxnSpPr>
        <p:spPr>
          <a:xfrm>
            <a:off x="6392150" y="342775"/>
            <a:ext cx="2408700" cy="0"/>
          </a:xfrm>
          <a:prstGeom prst="straightConnector1">
            <a:avLst/>
          </a:prstGeom>
          <a:noFill/>
          <a:ln w="9525" cap="flat" cmpd="sng">
            <a:solidFill>
              <a:srgbClr val="FF9505"/>
            </a:solidFill>
            <a:prstDash val="solid"/>
            <a:round/>
            <a:headEnd type="none" w="med" len="med"/>
            <a:tailEnd type="none" w="med" len="med"/>
          </a:ln>
        </p:spPr>
      </p:cxnSp>
      <p:cxnSp>
        <p:nvCxnSpPr>
          <p:cNvPr id="48" name="Google Shape;192;p14">
            <a:extLst>
              <a:ext uri="{FF2B5EF4-FFF2-40B4-BE49-F238E27FC236}">
                <a16:creationId xmlns:a16="http://schemas.microsoft.com/office/drawing/2014/main" id="{66F8CB8F-2046-A6D2-33A7-DD0B8AACE548}"/>
              </a:ext>
            </a:extLst>
          </p:cNvPr>
          <p:cNvCxnSpPr/>
          <p:nvPr userDrawn="1"/>
        </p:nvCxnSpPr>
        <p:spPr>
          <a:xfrm rot="10800000">
            <a:off x="7193150" y="206250"/>
            <a:ext cx="0" cy="140400"/>
          </a:xfrm>
          <a:prstGeom prst="straightConnector1">
            <a:avLst/>
          </a:prstGeom>
          <a:noFill/>
          <a:ln w="9525" cap="flat" cmpd="sng">
            <a:solidFill>
              <a:srgbClr val="FF9505"/>
            </a:solidFill>
            <a:prstDash val="solid"/>
            <a:round/>
            <a:headEnd type="none" w="med" len="med"/>
            <a:tailEnd type="none" w="med" len="med"/>
          </a:ln>
        </p:spPr>
      </p:cxnSp>
      <p:cxnSp>
        <p:nvCxnSpPr>
          <p:cNvPr id="49" name="Google Shape;193;p14">
            <a:extLst>
              <a:ext uri="{FF2B5EF4-FFF2-40B4-BE49-F238E27FC236}">
                <a16:creationId xmlns:a16="http://schemas.microsoft.com/office/drawing/2014/main" id="{32BDA2A8-A368-5F6F-97FC-A42F21251F5E}"/>
              </a:ext>
            </a:extLst>
          </p:cNvPr>
          <p:cNvCxnSpPr/>
          <p:nvPr userDrawn="1"/>
        </p:nvCxnSpPr>
        <p:spPr>
          <a:xfrm rot="10800000">
            <a:off x="7997000" y="206250"/>
            <a:ext cx="0" cy="140400"/>
          </a:xfrm>
          <a:prstGeom prst="straightConnector1">
            <a:avLst/>
          </a:prstGeom>
          <a:noFill/>
          <a:ln w="9525" cap="flat" cmpd="sng">
            <a:solidFill>
              <a:srgbClr val="FF9505"/>
            </a:solidFill>
            <a:prstDash val="solid"/>
            <a:round/>
            <a:headEnd type="none" w="med" len="med"/>
            <a:tailEnd type="none" w="med" len="med"/>
          </a:ln>
        </p:spPr>
      </p:cxnSp>
      <p:sp>
        <p:nvSpPr>
          <p:cNvPr id="2" name="Google Shape;93;p11">
            <a:extLst>
              <a:ext uri="{FF2B5EF4-FFF2-40B4-BE49-F238E27FC236}">
                <a16:creationId xmlns:a16="http://schemas.microsoft.com/office/drawing/2014/main" id="{999FD6B7-E910-4383-2EA8-61E26E5BDB9F}"/>
              </a:ext>
            </a:extLst>
          </p:cNvPr>
          <p:cNvSpPr txBox="1"/>
          <p:nvPr userDrawn="1"/>
        </p:nvSpPr>
        <p:spPr>
          <a:xfrm>
            <a:off x="639502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t>
            </a:r>
          </a:p>
          <a:p>
            <a:pPr algn="ctr" defTabSz="914400">
              <a:buClr>
                <a:srgbClr val="000000"/>
              </a:buClr>
              <a:buFont typeface="Arial"/>
              <a:buNone/>
            </a:pPr>
            <a:r>
              <a:rPr lang="en-GB" sz="800" kern="0" dirty="0">
                <a:solidFill>
                  <a:schemeClr val="bg2">
                    <a:lumMod val="50000"/>
                  </a:schemeClr>
                </a:solidFill>
                <a:latin typeface="Arial"/>
                <a:cs typeface="Arial"/>
                <a:sym typeface="Arial"/>
              </a:rPr>
              <a:t>yourself</a:t>
            </a:r>
            <a:endParaRPr sz="800" kern="0" dirty="0">
              <a:solidFill>
                <a:schemeClr val="bg2">
                  <a:lumMod val="50000"/>
                </a:schemeClr>
              </a:solidFill>
              <a:latin typeface="Arial"/>
              <a:cs typeface="Arial"/>
              <a:sym typeface="Arial"/>
            </a:endParaRPr>
          </a:p>
        </p:txBody>
      </p:sp>
      <p:sp>
        <p:nvSpPr>
          <p:cNvPr id="3" name="Google Shape;94;p11">
            <a:extLst>
              <a:ext uri="{FF2B5EF4-FFF2-40B4-BE49-F238E27FC236}">
                <a16:creationId xmlns:a16="http://schemas.microsoft.com/office/drawing/2014/main" id="{4EBD0AA6-7D1E-F0D0-3E82-63C8CAC302B0}"/>
              </a:ext>
            </a:extLst>
          </p:cNvPr>
          <p:cNvSpPr txBox="1"/>
          <p:nvPr userDrawn="1"/>
        </p:nvSpPr>
        <p:spPr>
          <a:xfrm>
            <a:off x="719887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tx1"/>
                </a:solidFill>
                <a:latin typeface="Arial"/>
                <a:cs typeface="Arial"/>
                <a:sym typeface="Arial"/>
              </a:rPr>
              <a:t>Lead a </a:t>
            </a:r>
          </a:p>
          <a:p>
            <a:pPr algn="ctr" defTabSz="914400">
              <a:buClr>
                <a:srgbClr val="000000"/>
              </a:buClr>
              <a:buFont typeface="Arial"/>
              <a:buNone/>
            </a:pPr>
            <a:r>
              <a:rPr lang="en-GB" sz="800" kern="0" dirty="0">
                <a:solidFill>
                  <a:schemeClr val="tx1"/>
                </a:solidFill>
                <a:latin typeface="Arial"/>
                <a:cs typeface="Arial"/>
                <a:sym typeface="Arial"/>
              </a:rPr>
              <a:t>team</a:t>
            </a:r>
            <a:endParaRPr sz="800" kern="0" dirty="0">
              <a:solidFill>
                <a:schemeClr val="tx1"/>
              </a:solidFill>
              <a:latin typeface="Arial"/>
              <a:cs typeface="Arial"/>
              <a:sym typeface="Arial"/>
            </a:endParaRPr>
          </a:p>
        </p:txBody>
      </p:sp>
      <p:sp>
        <p:nvSpPr>
          <p:cNvPr id="4" name="Google Shape;95;p11">
            <a:extLst>
              <a:ext uri="{FF2B5EF4-FFF2-40B4-BE49-F238E27FC236}">
                <a16:creationId xmlns:a16="http://schemas.microsoft.com/office/drawing/2014/main" id="{1E637C02-7AD7-A387-BD88-6F2A023BAA8D}"/>
              </a:ext>
            </a:extLst>
          </p:cNvPr>
          <p:cNvSpPr txBox="1"/>
          <p:nvPr userDrawn="1"/>
        </p:nvSpPr>
        <p:spPr>
          <a:xfrm>
            <a:off x="7999850"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 project</a:t>
            </a:r>
            <a:endParaRPr sz="800" kern="0" dirty="0">
              <a:solidFill>
                <a:schemeClr val="bg2">
                  <a:lumMod val="50000"/>
                </a:schemeClr>
              </a:solidFill>
              <a:latin typeface="Arial"/>
              <a:cs typeface="Arial"/>
              <a:sym typeface="Arial"/>
            </a:endParaRPr>
          </a:p>
        </p:txBody>
      </p:sp>
      <p:sp>
        <p:nvSpPr>
          <p:cNvPr id="5" name="Google Shape;120;p12">
            <a:extLst>
              <a:ext uri="{FF2B5EF4-FFF2-40B4-BE49-F238E27FC236}">
                <a16:creationId xmlns:a16="http://schemas.microsoft.com/office/drawing/2014/main" id="{7FD71716-934E-C528-343C-4714B509D640}"/>
              </a:ext>
            </a:extLst>
          </p:cNvPr>
          <p:cNvSpPr txBox="1"/>
          <p:nvPr userDrawn="1"/>
        </p:nvSpPr>
        <p:spPr>
          <a:xfrm>
            <a:off x="344650" y="812900"/>
            <a:ext cx="4887024" cy="553968"/>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Choose the points from your answers on the previous page that would be useful to discuss with someone in a similar position to you.</a:t>
            </a:r>
          </a:p>
        </p:txBody>
      </p:sp>
    </p:spTree>
    <p:extLst>
      <p:ext uri="{BB962C8B-B14F-4D97-AF65-F5344CB8AC3E}">
        <p14:creationId xmlns:p14="http://schemas.microsoft.com/office/powerpoint/2010/main" val="27721502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rtlegging 5">
    <p:spTree>
      <p:nvGrpSpPr>
        <p:cNvPr id="1" name=""/>
        <p:cNvGrpSpPr/>
        <p:nvPr/>
      </p:nvGrpSpPr>
      <p:grpSpPr>
        <a:xfrm>
          <a:off x="0" y="0"/>
          <a:ext cx="0" cy="0"/>
          <a:chOff x="0" y="0"/>
          <a:chExt cx="0" cy="0"/>
        </a:xfrm>
      </p:grpSpPr>
      <p:sp>
        <p:nvSpPr>
          <p:cNvPr id="33" name="Google Shape;198;p15">
            <a:extLst>
              <a:ext uri="{FF2B5EF4-FFF2-40B4-BE49-F238E27FC236}">
                <a16:creationId xmlns:a16="http://schemas.microsoft.com/office/drawing/2014/main" id="{697B77A8-86C4-2201-079C-191EEC2533B7}"/>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Mapping</a:t>
            </a:r>
            <a:endParaRPr lang="en-GB" sz="900" kern="0" dirty="0">
              <a:solidFill>
                <a:srgbClr val="B7B7B7"/>
              </a:solidFill>
              <a:latin typeface="Arial"/>
              <a:cs typeface="Arial"/>
              <a:sym typeface="Arial"/>
            </a:endParaRPr>
          </a:p>
        </p:txBody>
      </p:sp>
      <p:sp>
        <p:nvSpPr>
          <p:cNvPr id="34" name="Google Shape;199;p15">
            <a:extLst>
              <a:ext uri="{FF2B5EF4-FFF2-40B4-BE49-F238E27FC236}">
                <a16:creationId xmlns:a16="http://schemas.microsoft.com/office/drawing/2014/main" id="{87BFAA74-A8ED-3C5B-C426-F5130431D408}"/>
              </a:ext>
            </a:extLst>
          </p:cNvPr>
          <p:cNvSpPr txBox="1"/>
          <p:nvPr userDrawn="1"/>
        </p:nvSpPr>
        <p:spPr>
          <a:xfrm>
            <a:off x="344650" y="812900"/>
            <a:ext cx="4939276" cy="553968"/>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Use the questions to reflect on your innovation project. Also think about what can happen if all four parts are not properly considered.</a:t>
            </a:r>
            <a:endParaRPr sz="1200" kern="0" dirty="0">
              <a:solidFill>
                <a:srgbClr val="000000"/>
              </a:solidFill>
              <a:latin typeface="Arial"/>
              <a:cs typeface="Arial"/>
              <a:sym typeface="Arial"/>
            </a:endParaRPr>
          </a:p>
        </p:txBody>
      </p:sp>
      <p:sp>
        <p:nvSpPr>
          <p:cNvPr id="35" name="Google Shape;200;p15">
            <a:extLst>
              <a:ext uri="{FF2B5EF4-FFF2-40B4-BE49-F238E27FC236}">
                <a16:creationId xmlns:a16="http://schemas.microsoft.com/office/drawing/2014/main" id="{30206E1A-03F3-F1A8-F356-665B7558A33F}"/>
              </a:ext>
            </a:extLst>
          </p:cNvPr>
          <p:cNvSpPr txBox="1"/>
          <p:nvPr userDrawn="1"/>
        </p:nvSpPr>
        <p:spPr>
          <a:xfrm>
            <a:off x="343775" y="419100"/>
            <a:ext cx="37545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Lead a project</a:t>
            </a:r>
            <a:endParaRPr sz="2000" b="1" kern="0" dirty="0">
              <a:solidFill>
                <a:srgbClr val="000000"/>
              </a:solidFill>
              <a:latin typeface="Arial"/>
              <a:cs typeface="Arial"/>
              <a:sym typeface="Arial"/>
            </a:endParaRPr>
          </a:p>
        </p:txBody>
      </p:sp>
      <p:sp>
        <p:nvSpPr>
          <p:cNvPr id="36" name="Google Shape;201;p15">
            <a:extLst>
              <a:ext uri="{FF2B5EF4-FFF2-40B4-BE49-F238E27FC236}">
                <a16:creationId xmlns:a16="http://schemas.microsoft.com/office/drawing/2014/main" id="{39923AD7-2523-C5E2-4294-BA6DC5736D80}"/>
              </a:ext>
            </a:extLst>
          </p:cNvPr>
          <p:cNvSpPr/>
          <p:nvPr userDrawn="1"/>
        </p:nvSpPr>
        <p:spPr>
          <a:xfrm>
            <a:off x="343150" y="1367000"/>
            <a:ext cx="4000200" cy="3433800"/>
          </a:xfrm>
          <a:prstGeom prst="rect">
            <a:avLst/>
          </a:prstGeom>
          <a:solidFill>
            <a:srgbClr val="FDF0E1"/>
          </a:solidFill>
          <a:ln>
            <a:noFill/>
          </a:ln>
        </p:spPr>
        <p:txBody>
          <a:bodyPr spcFirstLastPara="1" wrap="square" lIns="91425" tIns="91425" rIns="91425" bIns="91425" anchor="t" anchorCtr="0">
            <a:noAutofit/>
          </a:bodyPr>
          <a:lstStyle/>
          <a:p>
            <a:pPr algn="ctr" defTabSz="914400">
              <a:buClr>
                <a:srgbClr val="000000"/>
              </a:buClr>
              <a:buFont typeface="Arial"/>
              <a:buNone/>
            </a:pPr>
            <a:r>
              <a:rPr lang="en-GB" sz="1000" b="1" kern="0" dirty="0">
                <a:solidFill>
                  <a:srgbClr val="000000"/>
                </a:solidFill>
                <a:latin typeface="Arial"/>
                <a:cs typeface="Arial"/>
                <a:sym typeface="Arial"/>
              </a:rPr>
              <a:t>Your innovation project and team</a:t>
            </a:r>
            <a:endParaRPr sz="1000" b="1" kern="0" dirty="0">
              <a:solidFill>
                <a:srgbClr val="000000"/>
              </a:solidFill>
              <a:latin typeface="Arial"/>
              <a:cs typeface="Arial"/>
              <a:sym typeface="Arial"/>
            </a:endParaRPr>
          </a:p>
        </p:txBody>
      </p:sp>
      <p:sp>
        <p:nvSpPr>
          <p:cNvPr id="37" name="Google Shape;202;p15">
            <a:extLst>
              <a:ext uri="{FF2B5EF4-FFF2-40B4-BE49-F238E27FC236}">
                <a16:creationId xmlns:a16="http://schemas.microsoft.com/office/drawing/2014/main" id="{1EF78282-B46A-EEA8-2644-AB582FCADBA3}"/>
              </a:ext>
            </a:extLst>
          </p:cNvPr>
          <p:cNvSpPr/>
          <p:nvPr userDrawn="1"/>
        </p:nvSpPr>
        <p:spPr>
          <a:xfrm>
            <a:off x="429550" y="1698150"/>
            <a:ext cx="3809400" cy="687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Anchoring</a:t>
            </a:r>
            <a:endParaRPr kumimoji="0"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60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a. Who needs to know about the project to make it happen?</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b. Who is responsible for the problem area?</a:t>
            </a: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203;p15">
            <a:extLst>
              <a:ext uri="{FF2B5EF4-FFF2-40B4-BE49-F238E27FC236}">
                <a16:creationId xmlns:a16="http://schemas.microsoft.com/office/drawing/2014/main" id="{5CA2DA24-D145-D726-7C6B-DE9896B1D497}"/>
              </a:ext>
            </a:extLst>
          </p:cNvPr>
          <p:cNvSpPr/>
          <p:nvPr userDrawn="1"/>
        </p:nvSpPr>
        <p:spPr>
          <a:xfrm>
            <a:off x="429550" y="2477138"/>
            <a:ext cx="3809400" cy="687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Goal</a:t>
            </a:r>
            <a:endParaRPr kumimoji="0"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60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a. Is there a common vision of where you are going? </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b. How can you maintain focus on the vision throughout the project?</a:t>
            </a: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204;p15">
            <a:extLst>
              <a:ext uri="{FF2B5EF4-FFF2-40B4-BE49-F238E27FC236}">
                <a16:creationId xmlns:a16="http://schemas.microsoft.com/office/drawing/2014/main" id="{B6C4EFC6-7799-CB8F-5ECD-62724BB08DE6}"/>
              </a:ext>
            </a:extLst>
          </p:cNvPr>
          <p:cNvSpPr/>
          <p:nvPr userDrawn="1"/>
        </p:nvSpPr>
        <p:spPr>
          <a:xfrm>
            <a:off x="438550" y="3256126"/>
            <a:ext cx="3800400" cy="687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People</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205;p15">
            <a:extLst>
              <a:ext uri="{FF2B5EF4-FFF2-40B4-BE49-F238E27FC236}">
                <a16:creationId xmlns:a16="http://schemas.microsoft.com/office/drawing/2014/main" id="{A42F64BE-B9CE-5A30-EDC3-89BE81E2DDB6}"/>
              </a:ext>
            </a:extLst>
          </p:cNvPr>
          <p:cNvSpPr/>
          <p:nvPr userDrawn="1"/>
        </p:nvSpPr>
        <p:spPr>
          <a:xfrm>
            <a:off x="438550" y="4035114"/>
            <a:ext cx="3809400" cy="687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Process</a:t>
            </a:r>
            <a:endParaRPr kumimoji="0"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60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a. What are the potential challenges or limitations moving forward?</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b. How can you deal with these?</a:t>
            </a: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206;p15">
            <a:extLst>
              <a:ext uri="{FF2B5EF4-FFF2-40B4-BE49-F238E27FC236}">
                <a16:creationId xmlns:a16="http://schemas.microsoft.com/office/drawing/2014/main" id="{F509A464-E359-B82A-18E6-2E9C958621C2}"/>
              </a:ext>
            </a:extLst>
          </p:cNvPr>
          <p:cNvSpPr/>
          <p:nvPr userDrawn="1"/>
        </p:nvSpPr>
        <p:spPr>
          <a:xfrm>
            <a:off x="4800650" y="1367000"/>
            <a:ext cx="4000200" cy="34338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r>
              <a:rPr lang="en-GB" sz="1000" b="1" i="1" kern="0" dirty="0">
                <a:solidFill>
                  <a:srgbClr val="000000"/>
                </a:solidFill>
                <a:latin typeface="Arial"/>
                <a:cs typeface="Arial"/>
                <a:sym typeface="Arial"/>
              </a:rPr>
              <a:t>Write your role in the project:</a:t>
            </a:r>
            <a:endParaRPr sz="1000" b="1" i="1" kern="0" dirty="0">
              <a:solidFill>
                <a:srgbClr val="000000"/>
              </a:solidFill>
              <a:latin typeface="Arial"/>
              <a:cs typeface="Arial"/>
              <a:sym typeface="Arial"/>
            </a:endParaRPr>
          </a:p>
        </p:txBody>
      </p:sp>
      <p:sp>
        <p:nvSpPr>
          <p:cNvPr id="42" name="Google Shape;207;p15">
            <a:extLst>
              <a:ext uri="{FF2B5EF4-FFF2-40B4-BE49-F238E27FC236}">
                <a16:creationId xmlns:a16="http://schemas.microsoft.com/office/drawing/2014/main" id="{D019A1CC-8C6D-3597-3014-8D6C8B604B6F}"/>
              </a:ext>
            </a:extLst>
          </p:cNvPr>
          <p:cNvSpPr/>
          <p:nvPr userDrawn="1"/>
        </p:nvSpPr>
        <p:spPr>
          <a:xfrm>
            <a:off x="4891550" y="1698150"/>
            <a:ext cx="3809400" cy="687000"/>
          </a:xfrm>
          <a:prstGeom prst="rect">
            <a:avLst/>
          </a:prstGeom>
          <a:solidFill>
            <a:srgbClr val="FFFFFF"/>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Anchoring</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208;p15">
            <a:extLst>
              <a:ext uri="{FF2B5EF4-FFF2-40B4-BE49-F238E27FC236}">
                <a16:creationId xmlns:a16="http://schemas.microsoft.com/office/drawing/2014/main" id="{3A6B5922-428F-1FDB-CFB6-577B8BB83B86}"/>
              </a:ext>
            </a:extLst>
          </p:cNvPr>
          <p:cNvSpPr/>
          <p:nvPr userDrawn="1"/>
        </p:nvSpPr>
        <p:spPr>
          <a:xfrm>
            <a:off x="4891550" y="2477142"/>
            <a:ext cx="3809400" cy="687000"/>
          </a:xfrm>
          <a:prstGeom prst="rect">
            <a:avLst/>
          </a:prstGeom>
          <a:solidFill>
            <a:srgbClr val="FFFFFF"/>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Goal</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209;p15">
            <a:extLst>
              <a:ext uri="{FF2B5EF4-FFF2-40B4-BE49-F238E27FC236}">
                <a16:creationId xmlns:a16="http://schemas.microsoft.com/office/drawing/2014/main" id="{3137D8C6-E182-C0EB-56C5-2DBF48F8522C}"/>
              </a:ext>
            </a:extLst>
          </p:cNvPr>
          <p:cNvSpPr/>
          <p:nvPr userDrawn="1"/>
        </p:nvSpPr>
        <p:spPr>
          <a:xfrm>
            <a:off x="4891550" y="3256133"/>
            <a:ext cx="3809400" cy="687000"/>
          </a:xfrm>
          <a:prstGeom prst="rect">
            <a:avLst/>
          </a:prstGeom>
          <a:solidFill>
            <a:srgbClr val="FFFFFF"/>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People</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210;p15">
            <a:extLst>
              <a:ext uri="{FF2B5EF4-FFF2-40B4-BE49-F238E27FC236}">
                <a16:creationId xmlns:a16="http://schemas.microsoft.com/office/drawing/2014/main" id="{0B911682-AD5A-E3EE-094D-C908001F9473}"/>
              </a:ext>
            </a:extLst>
          </p:cNvPr>
          <p:cNvSpPr/>
          <p:nvPr userDrawn="1"/>
        </p:nvSpPr>
        <p:spPr>
          <a:xfrm>
            <a:off x="4891550" y="4035125"/>
            <a:ext cx="3809400" cy="687000"/>
          </a:xfrm>
          <a:prstGeom prst="rect">
            <a:avLst/>
          </a:prstGeom>
          <a:solidFill>
            <a:srgbClr val="FFFFFF"/>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Arial"/>
                <a:cs typeface="Arial"/>
                <a:sym typeface="Arial"/>
              </a:rPr>
              <a:t>Process</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223;p15">
            <a:extLst>
              <a:ext uri="{FF2B5EF4-FFF2-40B4-BE49-F238E27FC236}">
                <a16:creationId xmlns:a16="http://schemas.microsoft.com/office/drawing/2014/main" id="{3E379DA0-E35F-6FC4-5262-C6AE34BEA3C4}"/>
              </a:ext>
            </a:extLst>
          </p:cNvPr>
          <p:cNvSpPr/>
          <p:nvPr userDrawn="1"/>
        </p:nvSpPr>
        <p:spPr>
          <a:xfrm>
            <a:off x="639215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59" name="Google Shape;224;p15">
            <a:extLst>
              <a:ext uri="{FF2B5EF4-FFF2-40B4-BE49-F238E27FC236}">
                <a16:creationId xmlns:a16="http://schemas.microsoft.com/office/drawing/2014/main" id="{8C9F3B1C-C88F-9E9F-15F1-50E9323236B9}"/>
              </a:ext>
            </a:extLst>
          </p:cNvPr>
          <p:cNvSpPr/>
          <p:nvPr userDrawn="1"/>
        </p:nvSpPr>
        <p:spPr>
          <a:xfrm>
            <a:off x="7196000" y="206275"/>
            <a:ext cx="801000" cy="136500"/>
          </a:xfrm>
          <a:prstGeom prst="rect">
            <a:avLst/>
          </a:prstGeom>
          <a:solidFill>
            <a:srgbClr val="FDF0E1"/>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60" name="Google Shape;225;p15">
            <a:extLst>
              <a:ext uri="{FF2B5EF4-FFF2-40B4-BE49-F238E27FC236}">
                <a16:creationId xmlns:a16="http://schemas.microsoft.com/office/drawing/2014/main" id="{EAFD1F31-6CB7-8A52-74F6-1D37A2C57F4C}"/>
              </a:ext>
            </a:extLst>
          </p:cNvPr>
          <p:cNvSpPr/>
          <p:nvPr userDrawn="1"/>
        </p:nvSpPr>
        <p:spPr>
          <a:xfrm>
            <a:off x="7999850" y="206275"/>
            <a:ext cx="801000" cy="136500"/>
          </a:xfrm>
          <a:prstGeom prst="rect">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cxnSp>
        <p:nvCxnSpPr>
          <p:cNvPr id="61" name="Google Shape;226;p15">
            <a:extLst>
              <a:ext uri="{FF2B5EF4-FFF2-40B4-BE49-F238E27FC236}">
                <a16:creationId xmlns:a16="http://schemas.microsoft.com/office/drawing/2014/main" id="{165FE1CD-4D6E-0206-F137-F6F9BD42C560}"/>
              </a:ext>
            </a:extLst>
          </p:cNvPr>
          <p:cNvCxnSpPr/>
          <p:nvPr userDrawn="1"/>
        </p:nvCxnSpPr>
        <p:spPr>
          <a:xfrm>
            <a:off x="6392150" y="342775"/>
            <a:ext cx="2408700" cy="0"/>
          </a:xfrm>
          <a:prstGeom prst="straightConnector1">
            <a:avLst/>
          </a:prstGeom>
          <a:noFill/>
          <a:ln w="9525" cap="flat" cmpd="sng">
            <a:solidFill>
              <a:srgbClr val="FF9505"/>
            </a:solidFill>
            <a:prstDash val="solid"/>
            <a:round/>
            <a:headEnd type="none" w="med" len="med"/>
            <a:tailEnd type="none" w="med" len="med"/>
          </a:ln>
        </p:spPr>
      </p:cxnSp>
      <p:cxnSp>
        <p:nvCxnSpPr>
          <p:cNvPr id="62" name="Google Shape;227;p15">
            <a:extLst>
              <a:ext uri="{FF2B5EF4-FFF2-40B4-BE49-F238E27FC236}">
                <a16:creationId xmlns:a16="http://schemas.microsoft.com/office/drawing/2014/main" id="{124DD4A2-E6C6-1786-0058-57319F9BE60A}"/>
              </a:ext>
            </a:extLst>
          </p:cNvPr>
          <p:cNvCxnSpPr/>
          <p:nvPr userDrawn="1"/>
        </p:nvCxnSpPr>
        <p:spPr>
          <a:xfrm rot="10800000">
            <a:off x="7193150" y="206250"/>
            <a:ext cx="0" cy="140400"/>
          </a:xfrm>
          <a:prstGeom prst="straightConnector1">
            <a:avLst/>
          </a:prstGeom>
          <a:noFill/>
          <a:ln w="9525" cap="flat" cmpd="sng">
            <a:solidFill>
              <a:srgbClr val="FF9505"/>
            </a:solidFill>
            <a:prstDash val="solid"/>
            <a:round/>
            <a:headEnd type="none" w="med" len="med"/>
            <a:tailEnd type="none" w="med" len="med"/>
          </a:ln>
        </p:spPr>
      </p:cxnSp>
      <p:cxnSp>
        <p:nvCxnSpPr>
          <p:cNvPr id="63" name="Google Shape;228;p15">
            <a:extLst>
              <a:ext uri="{FF2B5EF4-FFF2-40B4-BE49-F238E27FC236}">
                <a16:creationId xmlns:a16="http://schemas.microsoft.com/office/drawing/2014/main" id="{3D3C6452-841C-61DB-1CEB-464877B2EF62}"/>
              </a:ext>
            </a:extLst>
          </p:cNvPr>
          <p:cNvCxnSpPr/>
          <p:nvPr userDrawn="1"/>
        </p:nvCxnSpPr>
        <p:spPr>
          <a:xfrm rot="10800000">
            <a:off x="7997000" y="206250"/>
            <a:ext cx="0" cy="140400"/>
          </a:xfrm>
          <a:prstGeom prst="straightConnector1">
            <a:avLst/>
          </a:prstGeom>
          <a:noFill/>
          <a:ln w="9525" cap="flat" cmpd="sng">
            <a:solidFill>
              <a:srgbClr val="FF9505"/>
            </a:solidFill>
            <a:prstDash val="solid"/>
            <a:round/>
            <a:headEnd type="none" w="med" len="med"/>
            <a:tailEnd type="none" w="med" len="med"/>
          </a:ln>
        </p:spPr>
      </p:cxnSp>
      <p:sp>
        <p:nvSpPr>
          <p:cNvPr id="3" name="TextBox 2">
            <a:extLst>
              <a:ext uri="{FF2B5EF4-FFF2-40B4-BE49-F238E27FC236}">
                <a16:creationId xmlns:a16="http://schemas.microsoft.com/office/drawing/2014/main" id="{0348353E-B93A-CB13-8996-C993410F75F1}"/>
              </a:ext>
            </a:extLst>
          </p:cNvPr>
          <p:cNvSpPr txBox="1"/>
          <p:nvPr userDrawn="1"/>
        </p:nvSpPr>
        <p:spPr>
          <a:xfrm>
            <a:off x="438550" y="3496676"/>
            <a:ext cx="3845414" cy="33855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a. Who is involved today, and how can you help them work well together?</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b. Do you need other people, skills and/or expertise?</a:t>
            </a:r>
          </a:p>
        </p:txBody>
      </p:sp>
      <p:sp>
        <p:nvSpPr>
          <p:cNvPr id="2" name="Google Shape;93;p11">
            <a:extLst>
              <a:ext uri="{FF2B5EF4-FFF2-40B4-BE49-F238E27FC236}">
                <a16:creationId xmlns:a16="http://schemas.microsoft.com/office/drawing/2014/main" id="{B0C0BB76-BF7E-A36B-0C3B-33FDC949D89F}"/>
              </a:ext>
            </a:extLst>
          </p:cNvPr>
          <p:cNvSpPr txBox="1"/>
          <p:nvPr userDrawn="1"/>
        </p:nvSpPr>
        <p:spPr>
          <a:xfrm>
            <a:off x="639502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t>
            </a:r>
          </a:p>
          <a:p>
            <a:pPr algn="ctr" defTabSz="914400">
              <a:buClr>
                <a:srgbClr val="000000"/>
              </a:buClr>
              <a:buFont typeface="Arial"/>
              <a:buNone/>
            </a:pPr>
            <a:r>
              <a:rPr lang="en-GB" sz="800" kern="0" dirty="0">
                <a:solidFill>
                  <a:schemeClr val="bg2">
                    <a:lumMod val="50000"/>
                  </a:schemeClr>
                </a:solidFill>
                <a:latin typeface="Arial"/>
                <a:cs typeface="Arial"/>
                <a:sym typeface="Arial"/>
              </a:rPr>
              <a:t>yourself</a:t>
            </a:r>
            <a:endParaRPr sz="800" kern="0" dirty="0">
              <a:solidFill>
                <a:schemeClr val="bg2">
                  <a:lumMod val="50000"/>
                </a:schemeClr>
              </a:solidFill>
              <a:latin typeface="Arial"/>
              <a:cs typeface="Arial"/>
              <a:sym typeface="Arial"/>
            </a:endParaRPr>
          </a:p>
        </p:txBody>
      </p:sp>
      <p:sp>
        <p:nvSpPr>
          <p:cNvPr id="4" name="Google Shape;94;p11">
            <a:extLst>
              <a:ext uri="{FF2B5EF4-FFF2-40B4-BE49-F238E27FC236}">
                <a16:creationId xmlns:a16="http://schemas.microsoft.com/office/drawing/2014/main" id="{65C5D8CA-26FE-CD80-9C69-670698B66C86}"/>
              </a:ext>
            </a:extLst>
          </p:cNvPr>
          <p:cNvSpPr txBox="1"/>
          <p:nvPr userDrawn="1"/>
        </p:nvSpPr>
        <p:spPr>
          <a:xfrm>
            <a:off x="7198875"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bg2">
                    <a:lumMod val="50000"/>
                  </a:schemeClr>
                </a:solidFill>
                <a:latin typeface="Arial"/>
                <a:cs typeface="Arial"/>
                <a:sym typeface="Arial"/>
              </a:rPr>
              <a:t>Lead a </a:t>
            </a:r>
          </a:p>
          <a:p>
            <a:pPr algn="ctr" defTabSz="914400">
              <a:buClr>
                <a:srgbClr val="000000"/>
              </a:buClr>
              <a:buFont typeface="Arial"/>
              <a:buNone/>
            </a:pPr>
            <a:r>
              <a:rPr lang="en-GB" sz="800" kern="0" dirty="0">
                <a:solidFill>
                  <a:schemeClr val="bg2">
                    <a:lumMod val="50000"/>
                  </a:schemeClr>
                </a:solidFill>
                <a:latin typeface="Arial"/>
                <a:cs typeface="Arial"/>
                <a:sym typeface="Arial"/>
              </a:rPr>
              <a:t>team</a:t>
            </a:r>
            <a:endParaRPr sz="800" kern="0" dirty="0">
              <a:solidFill>
                <a:schemeClr val="bg2">
                  <a:lumMod val="50000"/>
                </a:schemeClr>
              </a:solidFill>
              <a:latin typeface="Arial"/>
              <a:cs typeface="Arial"/>
              <a:sym typeface="Arial"/>
            </a:endParaRPr>
          </a:p>
        </p:txBody>
      </p:sp>
      <p:sp>
        <p:nvSpPr>
          <p:cNvPr id="5" name="Google Shape;95;p11">
            <a:extLst>
              <a:ext uri="{FF2B5EF4-FFF2-40B4-BE49-F238E27FC236}">
                <a16:creationId xmlns:a16="http://schemas.microsoft.com/office/drawing/2014/main" id="{B916C806-FF65-3396-E804-3DF864A9ACE4}"/>
              </a:ext>
            </a:extLst>
          </p:cNvPr>
          <p:cNvSpPr txBox="1"/>
          <p:nvPr userDrawn="1"/>
        </p:nvSpPr>
        <p:spPr>
          <a:xfrm>
            <a:off x="7999850" y="276450"/>
            <a:ext cx="801000" cy="272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GB" sz="800" kern="0" dirty="0">
                <a:solidFill>
                  <a:schemeClr val="tx1"/>
                </a:solidFill>
                <a:latin typeface="Arial"/>
                <a:cs typeface="Arial"/>
                <a:sym typeface="Arial"/>
              </a:rPr>
              <a:t>Lead a project</a:t>
            </a:r>
            <a:endParaRPr sz="800" kern="0" dirty="0">
              <a:solidFill>
                <a:schemeClr val="tx1"/>
              </a:solidFill>
              <a:latin typeface="Arial"/>
              <a:cs typeface="Arial"/>
              <a:sym typeface="Arial"/>
            </a:endParaRPr>
          </a:p>
        </p:txBody>
      </p:sp>
    </p:spTree>
    <p:extLst>
      <p:ext uri="{BB962C8B-B14F-4D97-AF65-F5344CB8AC3E}">
        <p14:creationId xmlns:p14="http://schemas.microsoft.com/office/powerpoint/2010/main" val="32336312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arring og læring intro">
    <p:spTree>
      <p:nvGrpSpPr>
        <p:cNvPr id="1" name=""/>
        <p:cNvGrpSpPr/>
        <p:nvPr/>
      </p:nvGrpSpPr>
      <p:grpSpPr>
        <a:xfrm>
          <a:off x="0" y="0"/>
          <a:ext cx="0" cy="0"/>
          <a:chOff x="0" y="0"/>
          <a:chExt cx="0" cy="0"/>
        </a:xfrm>
      </p:grpSpPr>
      <p:sp>
        <p:nvSpPr>
          <p:cNvPr id="9" name="Google Shape;45;p6">
            <a:extLst>
              <a:ext uri="{FF2B5EF4-FFF2-40B4-BE49-F238E27FC236}">
                <a16:creationId xmlns:a16="http://schemas.microsoft.com/office/drawing/2014/main" id="{84CE387C-AC30-65E5-CB10-0E09327CC369}"/>
              </a:ext>
            </a:extLst>
          </p:cNvPr>
          <p:cNvSpPr/>
          <p:nvPr userDrawn="1"/>
        </p:nvSpPr>
        <p:spPr>
          <a:xfrm>
            <a:off x="0" y="0"/>
            <a:ext cx="4572000" cy="5143500"/>
          </a:xfrm>
          <a:prstGeom prst="rect">
            <a:avLst/>
          </a:prstGeom>
          <a:solidFill>
            <a:srgbClr val="FF950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0" name="Google Shape;46;p6">
            <a:extLst>
              <a:ext uri="{FF2B5EF4-FFF2-40B4-BE49-F238E27FC236}">
                <a16:creationId xmlns:a16="http://schemas.microsoft.com/office/drawing/2014/main" id="{83009700-A205-C538-B25B-C234AB040D3E}"/>
              </a:ext>
            </a:extLst>
          </p:cNvPr>
          <p:cNvSpPr txBox="1"/>
          <p:nvPr userDrawn="1"/>
        </p:nvSpPr>
        <p:spPr>
          <a:xfrm>
            <a:off x="342900" y="1257300"/>
            <a:ext cx="4000500" cy="1292631"/>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Sparring and learning</a:t>
            </a:r>
            <a:endParaRPr sz="3600" b="1" kern="0" dirty="0">
              <a:solidFill>
                <a:srgbClr val="FFFFFF"/>
              </a:solidFill>
              <a:latin typeface="Arial"/>
              <a:cs typeface="Arial"/>
              <a:sym typeface="Arial"/>
            </a:endParaRPr>
          </a:p>
        </p:txBody>
      </p:sp>
      <p:sp>
        <p:nvSpPr>
          <p:cNvPr id="11" name="Google Shape;47;p6">
            <a:extLst>
              <a:ext uri="{FF2B5EF4-FFF2-40B4-BE49-F238E27FC236}">
                <a16:creationId xmlns:a16="http://schemas.microsoft.com/office/drawing/2014/main" id="{635BAA34-A299-00A4-E218-ED00CDFA0F8E}"/>
              </a:ext>
            </a:extLst>
          </p:cNvPr>
          <p:cNvSpPr txBox="1"/>
          <p:nvPr userDrawn="1"/>
        </p:nvSpPr>
        <p:spPr>
          <a:xfrm>
            <a:off x="342900" y="2571750"/>
            <a:ext cx="4000500" cy="2228700"/>
          </a:xfrm>
          <a:prstGeom prst="rect">
            <a:avLst/>
          </a:prstGeom>
          <a:noFill/>
          <a:ln>
            <a:noFill/>
          </a:ln>
        </p:spPr>
        <p:txBody>
          <a:bodyPr spcFirstLastPara="1" wrap="square" lIns="91425" tIns="91425" rIns="91425" bIns="91425" anchor="b" anchorCtr="0">
            <a:noAutofit/>
          </a:bodyPr>
          <a:lstStyle/>
          <a:p>
            <a:pPr rtl="0">
              <a:spcBef>
                <a:spcPts val="0"/>
              </a:spcBef>
              <a:spcAft>
                <a:spcPts val="0"/>
              </a:spcAft>
            </a:pPr>
            <a:r>
              <a:rPr lang="en-GB" sz="1100" b="0" i="0" u="none" strike="noStrike" dirty="0">
                <a:solidFill>
                  <a:schemeClr val="bg1"/>
                </a:solidFill>
                <a:effectLst/>
                <a:latin typeface="Arial" panose="020B0604020202020204" pitchFamily="34" charset="0"/>
                <a:cs typeface="Arial" panose="020B0604020202020204" pitchFamily="34" charset="0"/>
              </a:rPr>
              <a:t>In this activity, you have the opportunity to share some reflections with a fellow leader. The conversation allows you to learn from others facing similar situations and lets you build upon the experiences of leaders around you. Being part of a network of other leaders provides reassurance and personal development, serving as crucial support for delivering lasting change.</a:t>
            </a:r>
            <a:endParaRPr lang="en-GB" sz="1100" b="0" dirty="0">
              <a:solidFill>
                <a:schemeClr val="bg1"/>
              </a:solidFill>
              <a:effectLst/>
              <a:latin typeface="Arial" panose="020B0604020202020204" pitchFamily="34" charset="0"/>
              <a:cs typeface="Arial" panose="020B0604020202020204" pitchFamily="34" charset="0"/>
            </a:endParaRPr>
          </a:p>
          <a:p>
            <a:pPr rtl="0">
              <a:spcBef>
                <a:spcPts val="0"/>
              </a:spcBef>
              <a:spcAft>
                <a:spcPts val="0"/>
              </a:spcAft>
            </a:pPr>
            <a:br>
              <a:rPr lang="en-GB" sz="1100" b="0" dirty="0">
                <a:solidFill>
                  <a:schemeClr val="bg1"/>
                </a:solidFill>
                <a:effectLst/>
                <a:latin typeface="Arial" panose="020B0604020202020204" pitchFamily="34" charset="0"/>
                <a:cs typeface="Arial" panose="020B0604020202020204" pitchFamily="34" charset="0"/>
              </a:rPr>
            </a:br>
            <a:r>
              <a:rPr lang="en-GB" sz="1100" b="0" i="0" u="none" strike="noStrike" dirty="0">
                <a:solidFill>
                  <a:schemeClr val="bg1"/>
                </a:solidFill>
                <a:effectLst/>
                <a:latin typeface="Arial" panose="020B0604020202020204" pitchFamily="34" charset="0"/>
                <a:cs typeface="Arial" panose="020B0604020202020204" pitchFamily="34" charset="0"/>
              </a:rPr>
              <a:t>By using the </a:t>
            </a:r>
            <a:r>
              <a:rPr lang="en-GB" sz="1100" b="0" i="1" u="none" strike="noStrike" dirty="0">
                <a:solidFill>
                  <a:schemeClr val="bg1"/>
                </a:solidFill>
                <a:effectLst/>
                <a:latin typeface="Arial" panose="020B0604020202020204" pitchFamily="34" charset="0"/>
                <a:cs typeface="Arial" panose="020B0604020202020204" pitchFamily="34" charset="0"/>
              </a:rPr>
              <a:t>past-present-future</a:t>
            </a:r>
            <a:r>
              <a:rPr lang="en-GB" sz="1100" b="0" i="0" u="none" strike="noStrike" dirty="0">
                <a:solidFill>
                  <a:schemeClr val="bg1"/>
                </a:solidFill>
                <a:effectLst/>
                <a:latin typeface="Arial" panose="020B0604020202020204" pitchFamily="34" charset="0"/>
                <a:cs typeface="Arial" panose="020B0604020202020204" pitchFamily="34" charset="0"/>
              </a:rPr>
              <a:t> approach, you articulate your own development and learning potential as a leader. It helps you document what you've learnt and reflect on how you might do things differently next time. This way, you’re able to see changes in your own leadership over time.</a:t>
            </a:r>
            <a:endParaRPr lang="en-GB" sz="1100" b="0" dirty="0">
              <a:solidFill>
                <a:schemeClr val="bg1"/>
              </a:solidFill>
              <a:effectLst/>
              <a:latin typeface="Arial" panose="020B0604020202020204" pitchFamily="34" charset="0"/>
              <a:cs typeface="Arial" panose="020B0604020202020204" pitchFamily="34" charset="0"/>
            </a:endParaRPr>
          </a:p>
        </p:txBody>
      </p:sp>
      <p:sp>
        <p:nvSpPr>
          <p:cNvPr id="12" name="Google Shape;48;p6">
            <a:extLst>
              <a:ext uri="{FF2B5EF4-FFF2-40B4-BE49-F238E27FC236}">
                <a16:creationId xmlns:a16="http://schemas.microsoft.com/office/drawing/2014/main" id="{BDAA2C8B-481F-916F-1C00-4A314DE7D3CF}"/>
              </a:ext>
            </a:extLst>
          </p:cNvPr>
          <p:cNvSpPr txBox="1"/>
          <p:nvPr userDrawn="1"/>
        </p:nvSpPr>
        <p:spPr>
          <a:xfrm>
            <a:off x="4800600" y="2202450"/>
            <a:ext cx="30000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Project:</a:t>
            </a:r>
            <a:endParaRPr sz="1200" b="1" kern="0" dirty="0">
              <a:solidFill>
                <a:srgbClr val="000000"/>
              </a:solidFill>
              <a:latin typeface="Arial"/>
              <a:cs typeface="Arial"/>
              <a:sym typeface="Arial"/>
            </a:endParaRPr>
          </a:p>
        </p:txBody>
      </p:sp>
      <p:pic>
        <p:nvPicPr>
          <p:cNvPr id="13" name="Google Shape;49;p6">
            <a:extLst>
              <a:ext uri="{FF2B5EF4-FFF2-40B4-BE49-F238E27FC236}">
                <a16:creationId xmlns:a16="http://schemas.microsoft.com/office/drawing/2014/main" id="{BE414B3C-9735-EA9B-4294-7EC7987DAEA8}"/>
              </a:ext>
            </a:extLst>
          </p:cNvPr>
          <p:cNvPicPr preferRelativeResize="0"/>
          <p:nvPr userDrawn="1"/>
        </p:nvPicPr>
        <p:blipFill>
          <a:blip r:embed="rId2">
            <a:alphaModFix/>
          </a:blip>
          <a:stretch>
            <a:fillRect/>
          </a:stretch>
        </p:blipFill>
        <p:spPr>
          <a:xfrm>
            <a:off x="8124535" y="342900"/>
            <a:ext cx="676565" cy="369300"/>
          </a:xfrm>
          <a:prstGeom prst="rect">
            <a:avLst/>
          </a:prstGeom>
          <a:noFill/>
          <a:ln>
            <a:noFill/>
          </a:ln>
        </p:spPr>
      </p:pic>
      <p:sp>
        <p:nvSpPr>
          <p:cNvPr id="14" name="Google Shape;50;p6">
            <a:extLst>
              <a:ext uri="{FF2B5EF4-FFF2-40B4-BE49-F238E27FC236}">
                <a16:creationId xmlns:a16="http://schemas.microsoft.com/office/drawing/2014/main" id="{4AD22253-7763-ABD9-60DC-74003F5D46D0}"/>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15" name="Google Shape;51;p6">
            <a:extLst>
              <a:ext uri="{FF2B5EF4-FFF2-40B4-BE49-F238E27FC236}">
                <a16:creationId xmlns:a16="http://schemas.microsoft.com/office/drawing/2014/main" id="{ADD39A26-A8D8-92D7-422C-A528907F3180}"/>
              </a:ext>
            </a:extLst>
          </p:cNvPr>
          <p:cNvPicPr preferRelativeResize="0"/>
          <p:nvPr userDrawn="1"/>
        </p:nvPicPr>
        <p:blipFill>
          <a:blip r:embed="rId3">
            <a:alphaModFix/>
          </a:blip>
          <a:stretch>
            <a:fillRect/>
          </a:stretch>
        </p:blipFill>
        <p:spPr>
          <a:xfrm>
            <a:off x="479566" y="385775"/>
            <a:ext cx="298164" cy="485750"/>
          </a:xfrm>
          <a:prstGeom prst="rect">
            <a:avLst/>
          </a:prstGeom>
          <a:noFill/>
          <a:ln>
            <a:noFill/>
          </a:ln>
        </p:spPr>
      </p:pic>
    </p:spTree>
    <p:extLst>
      <p:ext uri="{BB962C8B-B14F-4D97-AF65-F5344CB8AC3E}">
        <p14:creationId xmlns:p14="http://schemas.microsoft.com/office/powerpoint/2010/main" val="28484170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arring og læring 1">
    <p:bg>
      <p:bgPr>
        <a:solidFill>
          <a:srgbClr val="FDF0E1"/>
        </a:solidFill>
        <a:effectLst/>
      </p:bgPr>
    </p:bg>
    <p:spTree>
      <p:nvGrpSpPr>
        <p:cNvPr id="1" name=""/>
        <p:cNvGrpSpPr/>
        <p:nvPr/>
      </p:nvGrpSpPr>
      <p:grpSpPr>
        <a:xfrm>
          <a:off x="0" y="0"/>
          <a:ext cx="0" cy="0"/>
          <a:chOff x="0" y="0"/>
          <a:chExt cx="0" cy="0"/>
        </a:xfrm>
      </p:grpSpPr>
      <p:sp>
        <p:nvSpPr>
          <p:cNvPr id="25" name="Google Shape;238;p17">
            <a:extLst>
              <a:ext uri="{FF2B5EF4-FFF2-40B4-BE49-F238E27FC236}">
                <a16:creationId xmlns:a16="http://schemas.microsoft.com/office/drawing/2014/main" id="{7C02E3AB-1A88-9EFF-6902-3AF08DABA12D}"/>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Sparring and learning</a:t>
            </a:r>
            <a:endParaRPr sz="900" kern="0" dirty="0">
              <a:solidFill>
                <a:srgbClr val="B7B7B7"/>
              </a:solidFill>
              <a:latin typeface="Arial"/>
              <a:cs typeface="Arial"/>
              <a:sym typeface="Arial"/>
            </a:endParaRPr>
          </a:p>
        </p:txBody>
      </p:sp>
      <p:sp>
        <p:nvSpPr>
          <p:cNvPr id="26" name="Google Shape;239;p17">
            <a:extLst>
              <a:ext uri="{FF2B5EF4-FFF2-40B4-BE49-F238E27FC236}">
                <a16:creationId xmlns:a16="http://schemas.microsoft.com/office/drawing/2014/main" id="{374B2A2D-21FF-5139-15EA-424DBE2E6F57}"/>
              </a:ext>
            </a:extLst>
          </p:cNvPr>
          <p:cNvSpPr txBox="1"/>
          <p:nvPr userDrawn="1"/>
        </p:nvSpPr>
        <p:spPr>
          <a:xfrm>
            <a:off x="343775" y="419100"/>
            <a:ext cx="62058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Here is how you do it</a:t>
            </a:r>
            <a:endParaRPr sz="2000" b="1" kern="0" dirty="0">
              <a:solidFill>
                <a:srgbClr val="000000"/>
              </a:solidFill>
              <a:latin typeface="Arial"/>
              <a:cs typeface="Arial"/>
              <a:sym typeface="Arial"/>
            </a:endParaRPr>
          </a:p>
        </p:txBody>
      </p:sp>
      <p:sp>
        <p:nvSpPr>
          <p:cNvPr id="27" name="Google Shape;240;p17">
            <a:extLst>
              <a:ext uri="{FF2B5EF4-FFF2-40B4-BE49-F238E27FC236}">
                <a16:creationId xmlns:a16="http://schemas.microsoft.com/office/drawing/2014/main" id="{3DFEC312-663B-0D8F-C74F-0BA620F4AA06}"/>
              </a:ext>
            </a:extLst>
          </p:cNvPr>
          <p:cNvSpPr txBox="1"/>
          <p:nvPr userDrawn="1"/>
        </p:nvSpPr>
        <p:spPr>
          <a:xfrm>
            <a:off x="344650" y="812900"/>
            <a:ext cx="5621400" cy="3693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Follow the five steps to complete the </a:t>
            </a:r>
            <a:r>
              <a:rPr lang="en-GB" sz="1200" i="1" kern="0" dirty="0">
                <a:solidFill>
                  <a:srgbClr val="000000"/>
                </a:solidFill>
                <a:latin typeface="Arial"/>
                <a:cs typeface="Arial"/>
                <a:sym typeface="Arial"/>
              </a:rPr>
              <a:t>Sparring and learning </a:t>
            </a:r>
            <a:r>
              <a:rPr lang="en-GB" sz="1200" kern="0" dirty="0">
                <a:solidFill>
                  <a:srgbClr val="000000"/>
                </a:solidFill>
                <a:latin typeface="Arial"/>
                <a:cs typeface="Arial"/>
                <a:sym typeface="Arial"/>
              </a:rPr>
              <a:t>activity:</a:t>
            </a:r>
            <a:endParaRPr sz="1200" i="1" kern="0" dirty="0">
              <a:solidFill>
                <a:srgbClr val="000000"/>
              </a:solidFill>
              <a:latin typeface="Arial"/>
              <a:cs typeface="Arial"/>
              <a:sym typeface="Arial"/>
            </a:endParaRPr>
          </a:p>
        </p:txBody>
      </p:sp>
      <p:sp>
        <p:nvSpPr>
          <p:cNvPr id="28" name="Google Shape;241;p17">
            <a:extLst>
              <a:ext uri="{FF2B5EF4-FFF2-40B4-BE49-F238E27FC236}">
                <a16:creationId xmlns:a16="http://schemas.microsoft.com/office/drawing/2014/main" id="{2601CCCA-AB8A-CF9E-CFF9-EBA04DF9A02B}"/>
              </a:ext>
            </a:extLst>
          </p:cNvPr>
          <p:cNvSpPr txBox="1"/>
          <p:nvPr userDrawn="1"/>
        </p:nvSpPr>
        <p:spPr>
          <a:xfrm>
            <a:off x="750000" y="1427750"/>
            <a:ext cx="3822000" cy="738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Identify a challenge you want to share with another leader. It could be one that you uncovered during the </a:t>
            </a:r>
            <a:r>
              <a:rPr lang="en-GB" sz="1200" i="1" kern="0" dirty="0">
                <a:solidFill>
                  <a:srgbClr val="000000"/>
                </a:solidFill>
                <a:latin typeface="Arial"/>
                <a:cs typeface="Arial"/>
                <a:sym typeface="Arial"/>
              </a:rPr>
              <a:t>Mapping</a:t>
            </a:r>
            <a:r>
              <a:rPr lang="en-GB" sz="1200" kern="0" dirty="0">
                <a:solidFill>
                  <a:srgbClr val="000000"/>
                </a:solidFill>
                <a:latin typeface="Arial"/>
                <a:cs typeface="Arial"/>
                <a:sym typeface="Arial"/>
              </a:rPr>
              <a:t> activity.</a:t>
            </a:r>
            <a:endParaRPr sz="1200" kern="0" dirty="0">
              <a:solidFill>
                <a:srgbClr val="000000"/>
              </a:solidFill>
              <a:latin typeface="Arial"/>
              <a:cs typeface="Arial"/>
              <a:sym typeface="Arial"/>
            </a:endParaRPr>
          </a:p>
        </p:txBody>
      </p:sp>
      <p:sp>
        <p:nvSpPr>
          <p:cNvPr id="29" name="Google Shape;242;p17">
            <a:extLst>
              <a:ext uri="{FF2B5EF4-FFF2-40B4-BE49-F238E27FC236}">
                <a16:creationId xmlns:a16="http://schemas.microsoft.com/office/drawing/2014/main" id="{8049CE34-92FB-58B9-A81A-01967A168FEF}"/>
              </a:ext>
            </a:extLst>
          </p:cNvPr>
          <p:cNvSpPr txBox="1"/>
          <p:nvPr userDrawn="1"/>
        </p:nvSpPr>
        <p:spPr>
          <a:xfrm>
            <a:off x="750000" y="2131044"/>
            <a:ext cx="3822000" cy="5541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Consider how you want to address the challenge, and make a plan.</a:t>
            </a:r>
            <a:endParaRPr sz="1200" kern="0" dirty="0">
              <a:solidFill>
                <a:srgbClr val="000000"/>
              </a:solidFill>
              <a:latin typeface="Arial"/>
              <a:cs typeface="Arial"/>
              <a:sym typeface="Arial"/>
            </a:endParaRPr>
          </a:p>
        </p:txBody>
      </p:sp>
      <p:sp>
        <p:nvSpPr>
          <p:cNvPr id="30" name="Google Shape;243;p17">
            <a:extLst>
              <a:ext uri="{FF2B5EF4-FFF2-40B4-BE49-F238E27FC236}">
                <a16:creationId xmlns:a16="http://schemas.microsoft.com/office/drawing/2014/main" id="{34A60B9B-B6F3-1F03-64B0-91A0C8282D73}"/>
              </a:ext>
            </a:extLst>
          </p:cNvPr>
          <p:cNvSpPr txBox="1"/>
          <p:nvPr userDrawn="1"/>
        </p:nvSpPr>
        <p:spPr>
          <a:xfrm>
            <a:off x="750000" y="2741913"/>
            <a:ext cx="3822000" cy="5541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Share the challenge and plan with another leader to get input. </a:t>
            </a:r>
            <a:endParaRPr sz="1200" kern="0" dirty="0">
              <a:solidFill>
                <a:srgbClr val="000000"/>
              </a:solidFill>
              <a:latin typeface="Arial"/>
              <a:cs typeface="Arial"/>
              <a:sym typeface="Arial"/>
            </a:endParaRPr>
          </a:p>
        </p:txBody>
      </p:sp>
      <p:sp>
        <p:nvSpPr>
          <p:cNvPr id="31" name="Google Shape;244;p17">
            <a:extLst>
              <a:ext uri="{FF2B5EF4-FFF2-40B4-BE49-F238E27FC236}">
                <a16:creationId xmlns:a16="http://schemas.microsoft.com/office/drawing/2014/main" id="{B5285BB6-2DE8-CB1A-6815-A5285ABB3BFC}"/>
              </a:ext>
            </a:extLst>
          </p:cNvPr>
          <p:cNvSpPr txBox="1"/>
          <p:nvPr userDrawn="1"/>
        </p:nvSpPr>
        <p:spPr>
          <a:xfrm>
            <a:off x="750000" y="3352831"/>
            <a:ext cx="3822000" cy="5541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Complete the </a:t>
            </a:r>
            <a:r>
              <a:rPr lang="en-GB" sz="1200" i="1" kern="0" dirty="0">
                <a:solidFill>
                  <a:srgbClr val="000000"/>
                </a:solidFill>
                <a:latin typeface="Arial"/>
                <a:cs typeface="Arial"/>
                <a:sym typeface="Arial"/>
              </a:rPr>
              <a:t>past-present-future</a:t>
            </a:r>
            <a:r>
              <a:rPr lang="en-GB" sz="1200" kern="0" dirty="0">
                <a:solidFill>
                  <a:srgbClr val="000000"/>
                </a:solidFill>
                <a:latin typeface="Arial"/>
                <a:cs typeface="Arial"/>
                <a:sym typeface="Arial"/>
              </a:rPr>
              <a:t> stages on your own (see next slide).  </a:t>
            </a:r>
            <a:endParaRPr sz="1200" kern="0" dirty="0">
              <a:solidFill>
                <a:srgbClr val="000000"/>
              </a:solidFill>
              <a:latin typeface="Arial"/>
              <a:cs typeface="Arial"/>
              <a:sym typeface="Arial"/>
            </a:endParaRPr>
          </a:p>
        </p:txBody>
      </p:sp>
      <p:sp>
        <p:nvSpPr>
          <p:cNvPr id="32" name="Google Shape;245;p17">
            <a:extLst>
              <a:ext uri="{FF2B5EF4-FFF2-40B4-BE49-F238E27FC236}">
                <a16:creationId xmlns:a16="http://schemas.microsoft.com/office/drawing/2014/main" id="{B61BC275-D67E-A839-0A43-42EB8AA99EE3}"/>
              </a:ext>
            </a:extLst>
          </p:cNvPr>
          <p:cNvSpPr txBox="1"/>
          <p:nvPr userDrawn="1"/>
        </p:nvSpPr>
        <p:spPr>
          <a:xfrm>
            <a:off x="750000" y="3963725"/>
            <a:ext cx="3822000" cy="5541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200" kern="0" dirty="0">
                <a:solidFill>
                  <a:srgbClr val="000000"/>
                </a:solidFill>
                <a:latin typeface="Arial"/>
                <a:cs typeface="Arial"/>
                <a:sym typeface="Arial"/>
              </a:rPr>
              <a:t>Share your experience with the person/people who previously gave you input, and think through the feedback they give. </a:t>
            </a:r>
            <a:endParaRPr sz="1200" kern="0" dirty="0">
              <a:solidFill>
                <a:srgbClr val="000000"/>
              </a:solidFill>
              <a:latin typeface="Arial"/>
              <a:cs typeface="Arial"/>
              <a:sym typeface="Arial"/>
            </a:endParaRPr>
          </a:p>
        </p:txBody>
      </p:sp>
      <p:grpSp>
        <p:nvGrpSpPr>
          <p:cNvPr id="33" name="Google Shape;246;p17">
            <a:extLst>
              <a:ext uri="{FF2B5EF4-FFF2-40B4-BE49-F238E27FC236}">
                <a16:creationId xmlns:a16="http://schemas.microsoft.com/office/drawing/2014/main" id="{7877ADF3-5F75-ED0E-0040-F7BC7038B425}"/>
              </a:ext>
            </a:extLst>
          </p:cNvPr>
          <p:cNvGrpSpPr/>
          <p:nvPr userDrawn="1"/>
        </p:nvGrpSpPr>
        <p:grpSpPr>
          <a:xfrm>
            <a:off x="411100" y="1650650"/>
            <a:ext cx="293100" cy="293100"/>
            <a:chOff x="1009000" y="1714775"/>
            <a:chExt cx="293100" cy="293100"/>
          </a:xfrm>
        </p:grpSpPr>
        <p:sp>
          <p:nvSpPr>
            <p:cNvPr id="34" name="Google Shape;247;p17">
              <a:extLst>
                <a:ext uri="{FF2B5EF4-FFF2-40B4-BE49-F238E27FC236}">
                  <a16:creationId xmlns:a16="http://schemas.microsoft.com/office/drawing/2014/main" id="{6A9461BD-5D66-4013-BB95-B851F29E9D07}"/>
                </a:ext>
              </a:extLst>
            </p:cNvPr>
            <p:cNvSpPr/>
            <p:nvPr/>
          </p:nvSpPr>
          <p:spPr>
            <a:xfrm>
              <a:off x="1009000" y="1714775"/>
              <a:ext cx="293100" cy="293100"/>
            </a:xfrm>
            <a:prstGeom prst="ellipse">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35" name="Google Shape;248;p17">
              <a:extLst>
                <a:ext uri="{FF2B5EF4-FFF2-40B4-BE49-F238E27FC236}">
                  <a16:creationId xmlns:a16="http://schemas.microsoft.com/office/drawing/2014/main" id="{F6DAF643-F0DC-DD63-0AAE-F8F2E1E4B187}"/>
                </a:ext>
              </a:extLst>
            </p:cNvPr>
            <p:cNvSpPr txBox="1"/>
            <p:nvPr/>
          </p:nvSpPr>
          <p:spPr>
            <a:xfrm>
              <a:off x="1009000" y="1741625"/>
              <a:ext cx="293100" cy="2394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kern="0" dirty="0">
                  <a:solidFill>
                    <a:srgbClr val="000000"/>
                  </a:solidFill>
                  <a:latin typeface="Arial"/>
                  <a:cs typeface="Arial"/>
                  <a:sym typeface="Arial"/>
                </a:rPr>
                <a:t>1</a:t>
              </a:r>
              <a:endParaRPr sz="1200" kern="0" dirty="0">
                <a:solidFill>
                  <a:srgbClr val="000000"/>
                </a:solidFill>
                <a:latin typeface="Arial"/>
                <a:cs typeface="Arial"/>
                <a:sym typeface="Arial"/>
              </a:endParaRPr>
            </a:p>
          </p:txBody>
        </p:sp>
      </p:grpSp>
      <p:grpSp>
        <p:nvGrpSpPr>
          <p:cNvPr id="36" name="Google Shape;249;p17">
            <a:extLst>
              <a:ext uri="{FF2B5EF4-FFF2-40B4-BE49-F238E27FC236}">
                <a16:creationId xmlns:a16="http://schemas.microsoft.com/office/drawing/2014/main" id="{87390CD9-4B73-762E-4914-EBFC8CE38009}"/>
              </a:ext>
            </a:extLst>
          </p:cNvPr>
          <p:cNvGrpSpPr/>
          <p:nvPr userDrawn="1"/>
        </p:nvGrpSpPr>
        <p:grpSpPr>
          <a:xfrm>
            <a:off x="411100" y="2261538"/>
            <a:ext cx="293100" cy="293100"/>
            <a:chOff x="1009000" y="1714775"/>
            <a:chExt cx="293100" cy="293100"/>
          </a:xfrm>
        </p:grpSpPr>
        <p:sp>
          <p:nvSpPr>
            <p:cNvPr id="37" name="Google Shape;250;p17">
              <a:extLst>
                <a:ext uri="{FF2B5EF4-FFF2-40B4-BE49-F238E27FC236}">
                  <a16:creationId xmlns:a16="http://schemas.microsoft.com/office/drawing/2014/main" id="{6C0DCD4F-3615-6F62-00C7-3B5FD852A118}"/>
                </a:ext>
              </a:extLst>
            </p:cNvPr>
            <p:cNvSpPr/>
            <p:nvPr/>
          </p:nvSpPr>
          <p:spPr>
            <a:xfrm>
              <a:off x="1009000" y="1714775"/>
              <a:ext cx="293100" cy="293100"/>
            </a:xfrm>
            <a:prstGeom prst="ellipse">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38" name="Google Shape;251;p17">
              <a:extLst>
                <a:ext uri="{FF2B5EF4-FFF2-40B4-BE49-F238E27FC236}">
                  <a16:creationId xmlns:a16="http://schemas.microsoft.com/office/drawing/2014/main" id="{99984074-C45B-5367-3997-F9CD6855ACDE}"/>
                </a:ext>
              </a:extLst>
            </p:cNvPr>
            <p:cNvSpPr txBox="1"/>
            <p:nvPr/>
          </p:nvSpPr>
          <p:spPr>
            <a:xfrm>
              <a:off x="1009000" y="1741625"/>
              <a:ext cx="293100" cy="2394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kern="0" dirty="0">
                  <a:solidFill>
                    <a:srgbClr val="000000"/>
                  </a:solidFill>
                  <a:latin typeface="Arial"/>
                  <a:cs typeface="Arial"/>
                  <a:sym typeface="Arial"/>
                </a:rPr>
                <a:t>2</a:t>
              </a:r>
              <a:endParaRPr sz="1200" kern="0" dirty="0">
                <a:solidFill>
                  <a:srgbClr val="000000"/>
                </a:solidFill>
                <a:latin typeface="Arial"/>
                <a:cs typeface="Arial"/>
                <a:sym typeface="Arial"/>
              </a:endParaRPr>
            </a:p>
          </p:txBody>
        </p:sp>
      </p:grpSp>
      <p:grpSp>
        <p:nvGrpSpPr>
          <p:cNvPr id="39" name="Google Shape;252;p17">
            <a:extLst>
              <a:ext uri="{FF2B5EF4-FFF2-40B4-BE49-F238E27FC236}">
                <a16:creationId xmlns:a16="http://schemas.microsoft.com/office/drawing/2014/main" id="{ACF1B392-0E0F-BADA-B123-5142EEA08F5D}"/>
              </a:ext>
            </a:extLst>
          </p:cNvPr>
          <p:cNvGrpSpPr/>
          <p:nvPr userDrawn="1"/>
        </p:nvGrpSpPr>
        <p:grpSpPr>
          <a:xfrm>
            <a:off x="411100" y="2872425"/>
            <a:ext cx="293100" cy="293100"/>
            <a:chOff x="1009000" y="1714775"/>
            <a:chExt cx="293100" cy="293100"/>
          </a:xfrm>
        </p:grpSpPr>
        <p:sp>
          <p:nvSpPr>
            <p:cNvPr id="40" name="Google Shape;253;p17">
              <a:extLst>
                <a:ext uri="{FF2B5EF4-FFF2-40B4-BE49-F238E27FC236}">
                  <a16:creationId xmlns:a16="http://schemas.microsoft.com/office/drawing/2014/main" id="{4EDD8E98-94C9-D86E-E7A8-C334B971EF43}"/>
                </a:ext>
              </a:extLst>
            </p:cNvPr>
            <p:cNvSpPr/>
            <p:nvPr/>
          </p:nvSpPr>
          <p:spPr>
            <a:xfrm>
              <a:off x="1009000" y="1714775"/>
              <a:ext cx="293100" cy="293100"/>
            </a:xfrm>
            <a:prstGeom prst="ellipse">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1" name="Google Shape;254;p17">
              <a:extLst>
                <a:ext uri="{FF2B5EF4-FFF2-40B4-BE49-F238E27FC236}">
                  <a16:creationId xmlns:a16="http://schemas.microsoft.com/office/drawing/2014/main" id="{D6B3ABD1-3148-91C5-A64F-89C6F0788CC6}"/>
                </a:ext>
              </a:extLst>
            </p:cNvPr>
            <p:cNvSpPr txBox="1"/>
            <p:nvPr/>
          </p:nvSpPr>
          <p:spPr>
            <a:xfrm>
              <a:off x="1009000" y="1741625"/>
              <a:ext cx="293100" cy="2394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kern="0" dirty="0">
                  <a:solidFill>
                    <a:srgbClr val="000000"/>
                  </a:solidFill>
                  <a:latin typeface="Arial"/>
                  <a:cs typeface="Arial"/>
                  <a:sym typeface="Arial"/>
                </a:rPr>
                <a:t>3</a:t>
              </a:r>
              <a:endParaRPr sz="1200" kern="0" dirty="0">
                <a:solidFill>
                  <a:srgbClr val="000000"/>
                </a:solidFill>
                <a:latin typeface="Arial"/>
                <a:cs typeface="Arial"/>
                <a:sym typeface="Arial"/>
              </a:endParaRPr>
            </a:p>
          </p:txBody>
        </p:sp>
      </p:grpSp>
      <p:grpSp>
        <p:nvGrpSpPr>
          <p:cNvPr id="42" name="Google Shape;255;p17">
            <a:extLst>
              <a:ext uri="{FF2B5EF4-FFF2-40B4-BE49-F238E27FC236}">
                <a16:creationId xmlns:a16="http://schemas.microsoft.com/office/drawing/2014/main" id="{53A87F0A-9797-98F6-D3DD-9DFE65738176}"/>
              </a:ext>
            </a:extLst>
          </p:cNvPr>
          <p:cNvGrpSpPr/>
          <p:nvPr userDrawn="1"/>
        </p:nvGrpSpPr>
        <p:grpSpPr>
          <a:xfrm>
            <a:off x="411100" y="3483313"/>
            <a:ext cx="293100" cy="293100"/>
            <a:chOff x="1009000" y="1714775"/>
            <a:chExt cx="293100" cy="293100"/>
          </a:xfrm>
        </p:grpSpPr>
        <p:sp>
          <p:nvSpPr>
            <p:cNvPr id="43" name="Google Shape;256;p17">
              <a:extLst>
                <a:ext uri="{FF2B5EF4-FFF2-40B4-BE49-F238E27FC236}">
                  <a16:creationId xmlns:a16="http://schemas.microsoft.com/office/drawing/2014/main" id="{67560C92-DC5C-277C-DEBB-C6697FDD6041}"/>
                </a:ext>
              </a:extLst>
            </p:cNvPr>
            <p:cNvSpPr/>
            <p:nvPr/>
          </p:nvSpPr>
          <p:spPr>
            <a:xfrm>
              <a:off x="1009000" y="1714775"/>
              <a:ext cx="293100" cy="293100"/>
            </a:xfrm>
            <a:prstGeom prst="ellipse">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4" name="Google Shape;257;p17">
              <a:extLst>
                <a:ext uri="{FF2B5EF4-FFF2-40B4-BE49-F238E27FC236}">
                  <a16:creationId xmlns:a16="http://schemas.microsoft.com/office/drawing/2014/main" id="{27B96268-9624-16BD-8478-D94A6ADAE6DC}"/>
                </a:ext>
              </a:extLst>
            </p:cNvPr>
            <p:cNvSpPr txBox="1"/>
            <p:nvPr/>
          </p:nvSpPr>
          <p:spPr>
            <a:xfrm>
              <a:off x="1009000" y="1741625"/>
              <a:ext cx="293100" cy="2394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kern="0" dirty="0">
                  <a:solidFill>
                    <a:srgbClr val="000000"/>
                  </a:solidFill>
                  <a:latin typeface="Arial"/>
                  <a:cs typeface="Arial"/>
                  <a:sym typeface="Arial"/>
                </a:rPr>
                <a:t>4</a:t>
              </a:r>
              <a:endParaRPr sz="1200" kern="0" dirty="0">
                <a:solidFill>
                  <a:srgbClr val="000000"/>
                </a:solidFill>
                <a:latin typeface="Arial"/>
                <a:cs typeface="Arial"/>
                <a:sym typeface="Arial"/>
              </a:endParaRPr>
            </a:p>
          </p:txBody>
        </p:sp>
      </p:grpSp>
      <p:grpSp>
        <p:nvGrpSpPr>
          <p:cNvPr id="45" name="Google Shape;258;p17">
            <a:extLst>
              <a:ext uri="{FF2B5EF4-FFF2-40B4-BE49-F238E27FC236}">
                <a16:creationId xmlns:a16="http://schemas.microsoft.com/office/drawing/2014/main" id="{ECD7BC1F-1933-7EA4-6FB5-74848EC9048C}"/>
              </a:ext>
            </a:extLst>
          </p:cNvPr>
          <p:cNvGrpSpPr/>
          <p:nvPr userDrawn="1"/>
        </p:nvGrpSpPr>
        <p:grpSpPr>
          <a:xfrm>
            <a:off x="411100" y="4094200"/>
            <a:ext cx="293100" cy="293100"/>
            <a:chOff x="1009000" y="1714775"/>
            <a:chExt cx="293100" cy="293100"/>
          </a:xfrm>
        </p:grpSpPr>
        <p:sp>
          <p:nvSpPr>
            <p:cNvPr id="46" name="Google Shape;259;p17">
              <a:extLst>
                <a:ext uri="{FF2B5EF4-FFF2-40B4-BE49-F238E27FC236}">
                  <a16:creationId xmlns:a16="http://schemas.microsoft.com/office/drawing/2014/main" id="{B4227C53-3E36-10CE-AE0F-F2D16E2AD3B7}"/>
                </a:ext>
              </a:extLst>
            </p:cNvPr>
            <p:cNvSpPr/>
            <p:nvPr/>
          </p:nvSpPr>
          <p:spPr>
            <a:xfrm>
              <a:off x="1009000" y="1714775"/>
              <a:ext cx="293100" cy="293100"/>
            </a:xfrm>
            <a:prstGeom prst="ellipse">
              <a:avLst/>
            </a:prstGeom>
            <a:solidFill>
              <a:srgbClr val="FF9505"/>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sp>
          <p:nvSpPr>
            <p:cNvPr id="47" name="Google Shape;260;p17">
              <a:extLst>
                <a:ext uri="{FF2B5EF4-FFF2-40B4-BE49-F238E27FC236}">
                  <a16:creationId xmlns:a16="http://schemas.microsoft.com/office/drawing/2014/main" id="{1AFA9749-8566-EBBD-CC3E-62BF51A4510D}"/>
                </a:ext>
              </a:extLst>
            </p:cNvPr>
            <p:cNvSpPr txBox="1"/>
            <p:nvPr/>
          </p:nvSpPr>
          <p:spPr>
            <a:xfrm>
              <a:off x="1009000" y="1741625"/>
              <a:ext cx="293100" cy="2394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GB" sz="1200" kern="0" dirty="0">
                  <a:solidFill>
                    <a:srgbClr val="000000"/>
                  </a:solidFill>
                  <a:latin typeface="Arial"/>
                  <a:cs typeface="Arial"/>
                  <a:sym typeface="Arial"/>
                </a:rPr>
                <a:t>5</a:t>
              </a:r>
              <a:endParaRPr sz="1200" kern="0" dirty="0">
                <a:solidFill>
                  <a:srgbClr val="000000"/>
                </a:solidFill>
                <a:latin typeface="Arial"/>
                <a:cs typeface="Arial"/>
                <a:sym typeface="Arial"/>
              </a:endParaRPr>
            </a:p>
          </p:txBody>
        </p:sp>
      </p:grpSp>
    </p:spTree>
    <p:extLst>
      <p:ext uri="{BB962C8B-B14F-4D97-AF65-F5344CB8AC3E}">
        <p14:creationId xmlns:p14="http://schemas.microsoft.com/office/powerpoint/2010/main" val="15385384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arring og læring 2">
    <p:spTree>
      <p:nvGrpSpPr>
        <p:cNvPr id="1" name=""/>
        <p:cNvGrpSpPr/>
        <p:nvPr/>
      </p:nvGrpSpPr>
      <p:grpSpPr>
        <a:xfrm>
          <a:off x="0" y="0"/>
          <a:ext cx="0" cy="0"/>
          <a:chOff x="0" y="0"/>
          <a:chExt cx="0" cy="0"/>
        </a:xfrm>
      </p:grpSpPr>
      <p:sp>
        <p:nvSpPr>
          <p:cNvPr id="23" name="Google Shape;265;p18">
            <a:extLst>
              <a:ext uri="{FF2B5EF4-FFF2-40B4-BE49-F238E27FC236}">
                <a16:creationId xmlns:a16="http://schemas.microsoft.com/office/drawing/2014/main" id="{B3DB5D9E-CBDC-F5E0-BDE5-7ECB2E2E7B76}"/>
              </a:ext>
            </a:extLst>
          </p:cNvPr>
          <p:cNvSpPr/>
          <p:nvPr userDrawn="1"/>
        </p:nvSpPr>
        <p:spPr>
          <a:xfrm>
            <a:off x="343150" y="1182250"/>
            <a:ext cx="26559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24" name="Google Shape;266;p18">
            <a:extLst>
              <a:ext uri="{FF2B5EF4-FFF2-40B4-BE49-F238E27FC236}">
                <a16:creationId xmlns:a16="http://schemas.microsoft.com/office/drawing/2014/main" id="{B187D119-EBB1-98A0-2F7F-516B45E71B93}"/>
              </a:ext>
            </a:extLst>
          </p:cNvPr>
          <p:cNvSpPr/>
          <p:nvPr userDrawn="1"/>
        </p:nvSpPr>
        <p:spPr>
          <a:xfrm>
            <a:off x="3243985" y="1182250"/>
            <a:ext cx="26559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25" name="Google Shape;267;p18">
            <a:extLst>
              <a:ext uri="{FF2B5EF4-FFF2-40B4-BE49-F238E27FC236}">
                <a16:creationId xmlns:a16="http://schemas.microsoft.com/office/drawing/2014/main" id="{015F156B-55E4-B568-2852-A244FB11076E}"/>
              </a:ext>
            </a:extLst>
          </p:cNvPr>
          <p:cNvSpPr/>
          <p:nvPr userDrawn="1"/>
        </p:nvSpPr>
        <p:spPr>
          <a:xfrm>
            <a:off x="6144820" y="1182250"/>
            <a:ext cx="2655900" cy="36186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grpSp>
        <p:nvGrpSpPr>
          <p:cNvPr id="27" name="Google Shape;269;p18">
            <a:extLst>
              <a:ext uri="{FF2B5EF4-FFF2-40B4-BE49-F238E27FC236}">
                <a16:creationId xmlns:a16="http://schemas.microsoft.com/office/drawing/2014/main" id="{852492F8-C9CD-0741-0324-6744BB1383A2}"/>
              </a:ext>
            </a:extLst>
          </p:cNvPr>
          <p:cNvGrpSpPr/>
          <p:nvPr userDrawn="1"/>
        </p:nvGrpSpPr>
        <p:grpSpPr>
          <a:xfrm>
            <a:off x="349858" y="1118139"/>
            <a:ext cx="771191" cy="492600"/>
            <a:chOff x="404810" y="1182250"/>
            <a:chExt cx="771191" cy="492600"/>
          </a:xfrm>
        </p:grpSpPr>
        <p:sp>
          <p:nvSpPr>
            <p:cNvPr id="28" name="Google Shape;270;p18">
              <a:extLst>
                <a:ext uri="{FF2B5EF4-FFF2-40B4-BE49-F238E27FC236}">
                  <a16:creationId xmlns:a16="http://schemas.microsoft.com/office/drawing/2014/main" id="{12F85934-9619-07EE-A0B2-5198C6EF8F47}"/>
                </a:ext>
              </a:extLst>
            </p:cNvPr>
            <p:cNvSpPr txBox="1"/>
            <p:nvPr/>
          </p:nvSpPr>
          <p:spPr>
            <a:xfrm>
              <a:off x="630601" y="1259200"/>
              <a:ext cx="545400" cy="3387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b="1" kern="0" dirty="0">
                  <a:solidFill>
                    <a:srgbClr val="000000"/>
                  </a:solidFill>
                  <a:latin typeface="Arial"/>
                  <a:cs typeface="Arial"/>
                  <a:sym typeface="Arial"/>
                </a:rPr>
                <a:t>Past</a:t>
              </a:r>
              <a:endParaRPr sz="1000" b="1" kern="0" dirty="0">
                <a:solidFill>
                  <a:srgbClr val="000000"/>
                </a:solidFill>
                <a:latin typeface="Arial"/>
                <a:cs typeface="Arial"/>
                <a:sym typeface="Arial"/>
              </a:endParaRPr>
            </a:p>
          </p:txBody>
        </p:sp>
        <p:sp>
          <p:nvSpPr>
            <p:cNvPr id="29" name="Google Shape;271;p18">
              <a:extLst>
                <a:ext uri="{FF2B5EF4-FFF2-40B4-BE49-F238E27FC236}">
                  <a16:creationId xmlns:a16="http://schemas.microsoft.com/office/drawing/2014/main" id="{5695983F-0D19-AA88-078D-75B65B0F4386}"/>
                </a:ext>
              </a:extLst>
            </p:cNvPr>
            <p:cNvSpPr txBox="1"/>
            <p:nvPr/>
          </p:nvSpPr>
          <p:spPr>
            <a:xfrm>
              <a:off x="404810" y="1182250"/>
              <a:ext cx="3432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000000"/>
                  </a:solidFill>
                  <a:latin typeface="Arial"/>
                  <a:cs typeface="Arial"/>
                  <a:sym typeface="Arial"/>
                </a:rPr>
                <a:t>1</a:t>
              </a:r>
              <a:endParaRPr sz="2000" b="1" kern="0" dirty="0">
                <a:solidFill>
                  <a:srgbClr val="000000"/>
                </a:solidFill>
                <a:latin typeface="Arial"/>
                <a:cs typeface="Arial"/>
                <a:sym typeface="Arial"/>
              </a:endParaRPr>
            </a:p>
          </p:txBody>
        </p:sp>
      </p:grpSp>
      <p:sp>
        <p:nvSpPr>
          <p:cNvPr id="30" name="Google Shape;272;p18">
            <a:extLst>
              <a:ext uri="{FF2B5EF4-FFF2-40B4-BE49-F238E27FC236}">
                <a16:creationId xmlns:a16="http://schemas.microsoft.com/office/drawing/2014/main" id="{DAC2A0B7-5ED2-AF4A-ED3C-3E42C63279DD}"/>
              </a:ext>
            </a:extLst>
          </p:cNvPr>
          <p:cNvSpPr txBox="1"/>
          <p:nvPr userDrawn="1"/>
        </p:nvSpPr>
        <p:spPr>
          <a:xfrm>
            <a:off x="417850" y="1430375"/>
            <a:ext cx="2506500" cy="1107965"/>
          </a:xfrm>
          <a:prstGeom prst="rect">
            <a:avLst/>
          </a:prstGeom>
          <a:noFill/>
          <a:ln>
            <a:noFill/>
          </a:ln>
        </p:spPr>
        <p:txBody>
          <a:bodyPr spcFirstLastPara="1" wrap="square" lIns="91425" tIns="91425" rIns="91425" bIns="91425" anchor="t" anchorCtr="0">
            <a:spAutoFit/>
          </a:bodyPr>
          <a:lstStyle/>
          <a:p>
            <a:pPr marL="82296" indent="-109220" defTabSz="914400">
              <a:buClr>
                <a:srgbClr val="07001A"/>
              </a:buClr>
              <a:buSzPts val="1000"/>
              <a:buFont typeface="Arial"/>
              <a:buChar char="●"/>
            </a:pPr>
            <a:r>
              <a:rPr lang="en-GB" sz="1000" i="1" kern="0" dirty="0">
                <a:solidFill>
                  <a:srgbClr val="000000"/>
                </a:solidFill>
                <a:latin typeface="Arial"/>
                <a:cs typeface="Arial"/>
                <a:sym typeface="Arial"/>
              </a:rPr>
              <a:t>What happened and how did it go?</a:t>
            </a:r>
            <a:endParaRPr sz="1000" i="1" kern="0" dirty="0">
              <a:solidFill>
                <a:srgbClr val="000000"/>
              </a:solidFill>
              <a:latin typeface="Arial"/>
              <a:cs typeface="Arial"/>
              <a:sym typeface="Arial"/>
            </a:endParaRPr>
          </a:p>
          <a:p>
            <a:pPr marL="82296" indent="-109220" defTabSz="914400">
              <a:spcBef>
                <a:spcPts val="600"/>
              </a:spcBef>
              <a:buClr>
                <a:srgbClr val="07001A"/>
              </a:buClr>
              <a:buSzPts val="1000"/>
              <a:buFont typeface="Arial"/>
              <a:buChar char="●"/>
            </a:pPr>
            <a:r>
              <a:rPr lang="en-GB" sz="1000" i="1" kern="0" dirty="0">
                <a:solidFill>
                  <a:srgbClr val="000000"/>
                </a:solidFill>
                <a:latin typeface="Arial"/>
                <a:cs typeface="Arial"/>
                <a:sym typeface="Arial"/>
              </a:rPr>
              <a:t>What was the effect of what you did? </a:t>
            </a:r>
            <a:endParaRPr sz="1000" i="1" kern="0" dirty="0">
              <a:solidFill>
                <a:srgbClr val="000000"/>
              </a:solidFill>
              <a:latin typeface="Arial"/>
              <a:cs typeface="Arial"/>
              <a:sym typeface="Arial"/>
            </a:endParaRPr>
          </a:p>
          <a:p>
            <a:pPr marL="82296" indent="-109220" defTabSz="914400">
              <a:spcBef>
                <a:spcPts val="600"/>
              </a:spcBef>
              <a:buClr>
                <a:srgbClr val="07001A"/>
              </a:buClr>
              <a:buSzPts val="1000"/>
              <a:buFont typeface="Arial"/>
              <a:buChar char="●"/>
            </a:pPr>
            <a:r>
              <a:rPr lang="en-GB" sz="1000" i="1" kern="0" dirty="0">
                <a:solidFill>
                  <a:srgbClr val="000000"/>
                </a:solidFill>
                <a:latin typeface="Arial"/>
                <a:cs typeface="Arial"/>
                <a:sym typeface="Arial"/>
              </a:rPr>
              <a:t>What did you expect to happen? </a:t>
            </a:r>
            <a:endParaRPr sz="1000" i="1" kern="0" dirty="0">
              <a:solidFill>
                <a:srgbClr val="000000"/>
              </a:solidFill>
              <a:latin typeface="Arial"/>
              <a:cs typeface="Arial"/>
              <a:sym typeface="Arial"/>
            </a:endParaRPr>
          </a:p>
          <a:p>
            <a:pPr marL="82296" indent="-109220" defTabSz="914400">
              <a:spcBef>
                <a:spcPts val="600"/>
              </a:spcBef>
              <a:spcAft>
                <a:spcPts val="600"/>
              </a:spcAft>
              <a:buClr>
                <a:srgbClr val="07001A"/>
              </a:buClr>
              <a:buSzPts val="1000"/>
              <a:buFont typeface="Arial"/>
              <a:buChar char="●"/>
            </a:pPr>
            <a:r>
              <a:rPr lang="en-GB" sz="1000" i="1" kern="0" dirty="0">
                <a:solidFill>
                  <a:srgbClr val="000000"/>
                </a:solidFill>
                <a:latin typeface="Arial"/>
                <a:cs typeface="Arial"/>
                <a:sym typeface="Arial"/>
              </a:rPr>
              <a:t>How did you react as a leader? </a:t>
            </a:r>
            <a:endParaRPr sz="1000" i="1" kern="0" dirty="0">
              <a:solidFill>
                <a:srgbClr val="000000"/>
              </a:solidFill>
              <a:latin typeface="Arial"/>
              <a:cs typeface="Arial"/>
              <a:sym typeface="Arial"/>
            </a:endParaRPr>
          </a:p>
        </p:txBody>
      </p:sp>
      <p:sp>
        <p:nvSpPr>
          <p:cNvPr id="31" name="Google Shape;273;p18">
            <a:extLst>
              <a:ext uri="{FF2B5EF4-FFF2-40B4-BE49-F238E27FC236}">
                <a16:creationId xmlns:a16="http://schemas.microsoft.com/office/drawing/2014/main" id="{2052CE03-0578-0B8F-1C29-3E0BA3BAFF46}"/>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Sparring and learning</a:t>
            </a:r>
            <a:endParaRPr lang="en-GB" sz="900" kern="0" dirty="0">
              <a:solidFill>
                <a:srgbClr val="B7B7B7"/>
              </a:solidFill>
              <a:latin typeface="Arial"/>
              <a:cs typeface="Arial"/>
              <a:sym typeface="Arial"/>
            </a:endParaRPr>
          </a:p>
        </p:txBody>
      </p:sp>
      <p:sp>
        <p:nvSpPr>
          <p:cNvPr id="32" name="Google Shape;274;p18">
            <a:extLst>
              <a:ext uri="{FF2B5EF4-FFF2-40B4-BE49-F238E27FC236}">
                <a16:creationId xmlns:a16="http://schemas.microsoft.com/office/drawing/2014/main" id="{3EE2F69E-D907-8863-14BE-8CACED72D665}"/>
              </a:ext>
            </a:extLst>
          </p:cNvPr>
          <p:cNvSpPr txBox="1"/>
          <p:nvPr userDrawn="1"/>
        </p:nvSpPr>
        <p:spPr>
          <a:xfrm>
            <a:off x="344650" y="812900"/>
            <a:ext cx="562140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Use the boxes below to note down answers to the questions.</a:t>
            </a:r>
          </a:p>
        </p:txBody>
      </p:sp>
      <p:sp>
        <p:nvSpPr>
          <p:cNvPr id="33" name="Google Shape;275;p18">
            <a:extLst>
              <a:ext uri="{FF2B5EF4-FFF2-40B4-BE49-F238E27FC236}">
                <a16:creationId xmlns:a16="http://schemas.microsoft.com/office/drawing/2014/main" id="{3EC235C8-E865-9226-2911-35B728448B4C}"/>
              </a:ext>
            </a:extLst>
          </p:cNvPr>
          <p:cNvSpPr txBox="1"/>
          <p:nvPr userDrawn="1"/>
        </p:nvSpPr>
        <p:spPr>
          <a:xfrm>
            <a:off x="343775" y="419100"/>
            <a:ext cx="62058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As a leader, you are constantly learning</a:t>
            </a:r>
            <a:endParaRPr sz="2000" b="1" kern="0" dirty="0">
              <a:solidFill>
                <a:srgbClr val="000000"/>
              </a:solidFill>
              <a:latin typeface="Arial"/>
              <a:cs typeface="Arial"/>
              <a:sym typeface="Arial"/>
            </a:endParaRPr>
          </a:p>
        </p:txBody>
      </p:sp>
      <p:sp>
        <p:nvSpPr>
          <p:cNvPr id="34" name="Google Shape;276;p18">
            <a:extLst>
              <a:ext uri="{FF2B5EF4-FFF2-40B4-BE49-F238E27FC236}">
                <a16:creationId xmlns:a16="http://schemas.microsoft.com/office/drawing/2014/main" id="{534A95C3-04A6-7F93-E197-7D56FF265FF8}"/>
              </a:ext>
            </a:extLst>
          </p:cNvPr>
          <p:cNvSpPr txBox="1"/>
          <p:nvPr userDrawn="1"/>
        </p:nvSpPr>
        <p:spPr>
          <a:xfrm>
            <a:off x="3317350" y="1430375"/>
            <a:ext cx="2506500" cy="1415742"/>
          </a:xfrm>
          <a:prstGeom prst="rect">
            <a:avLst/>
          </a:prstGeom>
          <a:noFill/>
          <a:ln>
            <a:noFill/>
          </a:ln>
        </p:spPr>
        <p:txBody>
          <a:bodyPr spcFirstLastPara="1" wrap="square" lIns="91425" tIns="91425" rIns="91425" bIns="91425" anchor="t" anchorCtr="0">
            <a:spAutoFit/>
          </a:bodyPr>
          <a:lstStyle/>
          <a:p>
            <a:pPr marL="82296" indent="-109220" defTabSz="914400">
              <a:buClr>
                <a:srgbClr val="07001A"/>
              </a:buClr>
              <a:buSzPts val="1000"/>
              <a:buFont typeface="Arial"/>
              <a:buChar char="●"/>
            </a:pPr>
            <a:r>
              <a:rPr lang="en-GB" sz="1000" i="1" kern="0" dirty="0">
                <a:solidFill>
                  <a:srgbClr val="000000"/>
                </a:solidFill>
                <a:latin typeface="Arial"/>
                <a:cs typeface="Arial"/>
                <a:sym typeface="Arial"/>
              </a:rPr>
              <a:t>What has surprised you? </a:t>
            </a:r>
            <a:endParaRPr sz="1000" i="1" kern="0" dirty="0">
              <a:solidFill>
                <a:srgbClr val="000000"/>
              </a:solidFill>
              <a:latin typeface="Arial"/>
              <a:cs typeface="Arial"/>
              <a:sym typeface="Arial"/>
            </a:endParaRPr>
          </a:p>
          <a:p>
            <a:pPr marL="82296" indent="-109220" defTabSz="914400">
              <a:spcBef>
                <a:spcPts val="600"/>
              </a:spcBef>
              <a:buClr>
                <a:srgbClr val="07001A"/>
              </a:buClr>
              <a:buSzPts val="1000"/>
              <a:buFont typeface="Arial"/>
              <a:buChar char="●"/>
            </a:pPr>
            <a:r>
              <a:rPr lang="en-GB" sz="1000" i="1" kern="0" dirty="0">
                <a:solidFill>
                  <a:srgbClr val="000000"/>
                </a:solidFill>
                <a:latin typeface="Arial"/>
                <a:cs typeface="Arial"/>
                <a:sym typeface="Arial"/>
              </a:rPr>
              <a:t>How did you influence what happened? </a:t>
            </a:r>
            <a:endParaRPr sz="1000" i="1" kern="0" dirty="0">
              <a:solidFill>
                <a:srgbClr val="000000"/>
              </a:solidFill>
              <a:latin typeface="Arial"/>
              <a:cs typeface="Arial"/>
              <a:sym typeface="Arial"/>
            </a:endParaRPr>
          </a:p>
          <a:p>
            <a:pPr marL="82296" indent="-109220" defTabSz="914400">
              <a:spcBef>
                <a:spcPts val="600"/>
              </a:spcBef>
              <a:buClr>
                <a:srgbClr val="07001A"/>
              </a:buClr>
              <a:buSzPts val="1000"/>
              <a:buFont typeface="Arial"/>
              <a:buChar char="●"/>
            </a:pPr>
            <a:r>
              <a:rPr lang="en-GB" sz="1000" i="1" kern="0" dirty="0">
                <a:solidFill>
                  <a:srgbClr val="000000"/>
                </a:solidFill>
                <a:latin typeface="Arial"/>
                <a:cs typeface="Arial"/>
                <a:sym typeface="Arial"/>
              </a:rPr>
              <a:t>How could you have made it go better, or changed the outcome? </a:t>
            </a:r>
            <a:endParaRPr sz="1000" i="1" kern="0" dirty="0">
              <a:solidFill>
                <a:srgbClr val="000000"/>
              </a:solidFill>
              <a:latin typeface="Arial"/>
              <a:cs typeface="Arial"/>
              <a:sym typeface="Arial"/>
            </a:endParaRPr>
          </a:p>
          <a:p>
            <a:pPr marL="82296" indent="-109220" defTabSz="914400">
              <a:spcBef>
                <a:spcPts val="600"/>
              </a:spcBef>
              <a:spcAft>
                <a:spcPts val="600"/>
              </a:spcAft>
              <a:buClr>
                <a:srgbClr val="07001A"/>
              </a:buClr>
              <a:buSzPts val="1000"/>
              <a:buFont typeface="Arial"/>
              <a:buChar char="●"/>
            </a:pPr>
            <a:r>
              <a:rPr lang="en-GB" sz="1000" i="1" kern="0" dirty="0">
                <a:solidFill>
                  <a:srgbClr val="000000"/>
                </a:solidFill>
                <a:latin typeface="Arial"/>
                <a:cs typeface="Arial"/>
                <a:sym typeface="Arial"/>
              </a:rPr>
              <a:t>Were the conditions right for you to make it happen? </a:t>
            </a:r>
            <a:endParaRPr sz="1000" i="1" kern="0" dirty="0">
              <a:solidFill>
                <a:srgbClr val="000000"/>
              </a:solidFill>
              <a:latin typeface="Arial"/>
              <a:cs typeface="Arial"/>
              <a:sym typeface="Arial"/>
            </a:endParaRPr>
          </a:p>
        </p:txBody>
      </p:sp>
      <p:sp>
        <p:nvSpPr>
          <p:cNvPr id="35" name="Google Shape;277;p18">
            <a:extLst>
              <a:ext uri="{FF2B5EF4-FFF2-40B4-BE49-F238E27FC236}">
                <a16:creationId xmlns:a16="http://schemas.microsoft.com/office/drawing/2014/main" id="{6A4C12D1-53E0-19C6-255B-38D6B50368CB}"/>
              </a:ext>
            </a:extLst>
          </p:cNvPr>
          <p:cNvSpPr txBox="1"/>
          <p:nvPr userDrawn="1"/>
        </p:nvSpPr>
        <p:spPr>
          <a:xfrm>
            <a:off x="6219500" y="1430375"/>
            <a:ext cx="2506500" cy="1184909"/>
          </a:xfrm>
          <a:prstGeom prst="rect">
            <a:avLst/>
          </a:prstGeom>
          <a:noFill/>
          <a:ln>
            <a:noFill/>
          </a:ln>
        </p:spPr>
        <p:txBody>
          <a:bodyPr spcFirstLastPara="1" wrap="square" lIns="91425" tIns="91425" rIns="91425" bIns="91425" anchor="t" anchorCtr="0">
            <a:spAutoFit/>
          </a:bodyPr>
          <a:lstStyle/>
          <a:p>
            <a:pPr marL="82296" indent="-109220" defTabSz="914400">
              <a:buClr>
                <a:srgbClr val="07001A"/>
              </a:buClr>
              <a:buSzPts val="1000"/>
              <a:buFont typeface="Arial"/>
              <a:buChar char="●"/>
            </a:pPr>
            <a:r>
              <a:rPr lang="en-GB" sz="1000" i="1" kern="0" dirty="0">
                <a:solidFill>
                  <a:srgbClr val="000000"/>
                </a:solidFill>
                <a:latin typeface="Arial"/>
                <a:cs typeface="Arial"/>
                <a:sym typeface="Arial"/>
              </a:rPr>
              <a:t>How will you lead differently in similar scenarios? </a:t>
            </a:r>
            <a:endParaRPr sz="1000" i="1" kern="0" dirty="0">
              <a:solidFill>
                <a:srgbClr val="000000"/>
              </a:solidFill>
              <a:latin typeface="Arial"/>
              <a:cs typeface="Arial"/>
              <a:sym typeface="Arial"/>
            </a:endParaRPr>
          </a:p>
          <a:p>
            <a:pPr marL="82296" indent="-109220" defTabSz="914400">
              <a:spcBef>
                <a:spcPts val="600"/>
              </a:spcBef>
              <a:buClr>
                <a:srgbClr val="07001A"/>
              </a:buClr>
              <a:buSzPts val="1000"/>
              <a:buFont typeface="Arial"/>
              <a:buChar char="●"/>
            </a:pPr>
            <a:r>
              <a:rPr lang="en-GB" sz="1000" i="1" kern="0" dirty="0">
                <a:solidFill>
                  <a:srgbClr val="000000"/>
                </a:solidFill>
                <a:latin typeface="Arial"/>
                <a:cs typeface="Arial"/>
                <a:sym typeface="Arial"/>
              </a:rPr>
              <a:t>What will you try next, and how will you go about it? </a:t>
            </a:r>
            <a:endParaRPr sz="1000" i="1" kern="0" dirty="0">
              <a:solidFill>
                <a:srgbClr val="000000"/>
              </a:solidFill>
              <a:latin typeface="Arial"/>
              <a:cs typeface="Arial"/>
              <a:sym typeface="Arial"/>
            </a:endParaRPr>
          </a:p>
          <a:p>
            <a:pPr marL="82296" indent="-109220" defTabSz="914400">
              <a:spcBef>
                <a:spcPts val="600"/>
              </a:spcBef>
              <a:spcAft>
                <a:spcPts val="600"/>
              </a:spcAft>
              <a:buClr>
                <a:srgbClr val="07001A"/>
              </a:buClr>
              <a:buSzPts val="1000"/>
              <a:buFont typeface="Arial"/>
              <a:buChar char="●"/>
            </a:pPr>
            <a:r>
              <a:rPr lang="en-GB" sz="1000" i="1" kern="0" dirty="0">
                <a:solidFill>
                  <a:srgbClr val="000000"/>
                </a:solidFill>
                <a:latin typeface="Arial"/>
                <a:cs typeface="Arial"/>
                <a:sym typeface="Arial"/>
              </a:rPr>
              <a:t>What can you already do tomorrow? </a:t>
            </a:r>
            <a:endParaRPr sz="1000" i="1" kern="0" dirty="0">
              <a:solidFill>
                <a:srgbClr val="000000"/>
              </a:solidFill>
              <a:latin typeface="Arial"/>
              <a:cs typeface="Arial"/>
              <a:sym typeface="Arial"/>
            </a:endParaRPr>
          </a:p>
        </p:txBody>
      </p:sp>
      <p:grpSp>
        <p:nvGrpSpPr>
          <p:cNvPr id="36" name="Google Shape;278;p18">
            <a:extLst>
              <a:ext uri="{FF2B5EF4-FFF2-40B4-BE49-F238E27FC236}">
                <a16:creationId xmlns:a16="http://schemas.microsoft.com/office/drawing/2014/main" id="{E20D95B5-1C25-DD26-150F-6CB79000FDD5}"/>
              </a:ext>
            </a:extLst>
          </p:cNvPr>
          <p:cNvGrpSpPr/>
          <p:nvPr userDrawn="1"/>
        </p:nvGrpSpPr>
        <p:grpSpPr>
          <a:xfrm>
            <a:off x="3257208" y="1118139"/>
            <a:ext cx="981689" cy="492600"/>
            <a:chOff x="404810" y="1182250"/>
            <a:chExt cx="981689" cy="492600"/>
          </a:xfrm>
        </p:grpSpPr>
        <p:sp>
          <p:nvSpPr>
            <p:cNvPr id="37" name="Google Shape;279;p18">
              <a:extLst>
                <a:ext uri="{FF2B5EF4-FFF2-40B4-BE49-F238E27FC236}">
                  <a16:creationId xmlns:a16="http://schemas.microsoft.com/office/drawing/2014/main" id="{B9858C92-061A-3D03-FC8D-CB548756A2CB}"/>
                </a:ext>
              </a:extLst>
            </p:cNvPr>
            <p:cNvSpPr txBox="1"/>
            <p:nvPr/>
          </p:nvSpPr>
          <p:spPr>
            <a:xfrm>
              <a:off x="630601" y="1259200"/>
              <a:ext cx="755898" cy="338524"/>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b="1" kern="0" dirty="0">
                  <a:solidFill>
                    <a:srgbClr val="000000"/>
                  </a:solidFill>
                  <a:latin typeface="Arial"/>
                  <a:cs typeface="Arial"/>
                  <a:sym typeface="Arial"/>
                </a:rPr>
                <a:t>Present</a:t>
              </a:r>
              <a:endParaRPr sz="1000" b="1" kern="0" dirty="0">
                <a:solidFill>
                  <a:srgbClr val="000000"/>
                </a:solidFill>
                <a:latin typeface="Arial"/>
                <a:cs typeface="Arial"/>
                <a:sym typeface="Arial"/>
              </a:endParaRPr>
            </a:p>
          </p:txBody>
        </p:sp>
        <p:sp>
          <p:nvSpPr>
            <p:cNvPr id="38" name="Google Shape;280;p18">
              <a:extLst>
                <a:ext uri="{FF2B5EF4-FFF2-40B4-BE49-F238E27FC236}">
                  <a16:creationId xmlns:a16="http://schemas.microsoft.com/office/drawing/2014/main" id="{B93A9400-CB4D-19AF-A263-DC8C58303C0F}"/>
                </a:ext>
              </a:extLst>
            </p:cNvPr>
            <p:cNvSpPr txBox="1"/>
            <p:nvPr/>
          </p:nvSpPr>
          <p:spPr>
            <a:xfrm>
              <a:off x="404810" y="1182250"/>
              <a:ext cx="3432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000000"/>
                  </a:solidFill>
                  <a:latin typeface="Arial"/>
                  <a:cs typeface="Arial"/>
                  <a:sym typeface="Arial"/>
                </a:rPr>
                <a:t>2</a:t>
              </a:r>
              <a:endParaRPr sz="2000" b="1" kern="0" dirty="0">
                <a:solidFill>
                  <a:srgbClr val="000000"/>
                </a:solidFill>
                <a:latin typeface="Arial"/>
                <a:cs typeface="Arial"/>
                <a:sym typeface="Arial"/>
              </a:endParaRPr>
            </a:p>
          </p:txBody>
        </p:sp>
      </p:grpSp>
      <p:grpSp>
        <p:nvGrpSpPr>
          <p:cNvPr id="39" name="Google Shape;281;p18">
            <a:extLst>
              <a:ext uri="{FF2B5EF4-FFF2-40B4-BE49-F238E27FC236}">
                <a16:creationId xmlns:a16="http://schemas.microsoft.com/office/drawing/2014/main" id="{30629982-3581-9FDB-E937-89CFF87AFDEB}"/>
              </a:ext>
            </a:extLst>
          </p:cNvPr>
          <p:cNvGrpSpPr/>
          <p:nvPr userDrawn="1"/>
        </p:nvGrpSpPr>
        <p:grpSpPr>
          <a:xfrm>
            <a:off x="6164558" y="1118139"/>
            <a:ext cx="856727" cy="492600"/>
            <a:chOff x="404810" y="1182250"/>
            <a:chExt cx="856727" cy="492600"/>
          </a:xfrm>
        </p:grpSpPr>
        <p:sp>
          <p:nvSpPr>
            <p:cNvPr id="40" name="Google Shape;282;p18">
              <a:extLst>
                <a:ext uri="{FF2B5EF4-FFF2-40B4-BE49-F238E27FC236}">
                  <a16:creationId xmlns:a16="http://schemas.microsoft.com/office/drawing/2014/main" id="{AA951A0C-4D62-7140-7C7C-EE9F636BF320}"/>
                </a:ext>
              </a:extLst>
            </p:cNvPr>
            <p:cNvSpPr txBox="1"/>
            <p:nvPr/>
          </p:nvSpPr>
          <p:spPr>
            <a:xfrm>
              <a:off x="630600" y="1259200"/>
              <a:ext cx="630937" cy="338524"/>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000" b="1" kern="0" dirty="0">
                  <a:solidFill>
                    <a:srgbClr val="000000"/>
                  </a:solidFill>
                  <a:latin typeface="Arial"/>
                  <a:cs typeface="Arial"/>
                  <a:sym typeface="Arial"/>
                </a:rPr>
                <a:t>Future</a:t>
              </a:r>
              <a:endParaRPr sz="1000" b="1" kern="0" dirty="0">
                <a:solidFill>
                  <a:srgbClr val="000000"/>
                </a:solidFill>
                <a:latin typeface="Arial"/>
                <a:cs typeface="Arial"/>
                <a:sym typeface="Arial"/>
              </a:endParaRPr>
            </a:p>
          </p:txBody>
        </p:sp>
        <p:sp>
          <p:nvSpPr>
            <p:cNvPr id="41" name="Google Shape;283;p18">
              <a:extLst>
                <a:ext uri="{FF2B5EF4-FFF2-40B4-BE49-F238E27FC236}">
                  <a16:creationId xmlns:a16="http://schemas.microsoft.com/office/drawing/2014/main" id="{750CB798-9417-9A18-E4C0-58BA478EA41D}"/>
                </a:ext>
              </a:extLst>
            </p:cNvPr>
            <p:cNvSpPr txBox="1"/>
            <p:nvPr/>
          </p:nvSpPr>
          <p:spPr>
            <a:xfrm>
              <a:off x="404810" y="1182250"/>
              <a:ext cx="3432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000000"/>
                  </a:solidFill>
                  <a:latin typeface="Arial"/>
                  <a:cs typeface="Arial"/>
                  <a:sym typeface="Arial"/>
                </a:rPr>
                <a:t>3</a:t>
              </a:r>
              <a:endParaRPr sz="2000" b="1" kern="0" dirty="0">
                <a:solidFill>
                  <a:srgbClr val="000000"/>
                </a:solidFill>
                <a:latin typeface="Arial"/>
                <a:cs typeface="Arial"/>
                <a:sym typeface="Arial"/>
              </a:endParaRPr>
            </a:p>
          </p:txBody>
        </p:sp>
      </p:grpSp>
    </p:spTree>
    <p:extLst>
      <p:ext uri="{BB962C8B-B14F-4D97-AF65-F5344CB8AC3E}">
        <p14:creationId xmlns:p14="http://schemas.microsoft.com/office/powerpoint/2010/main" val="1081482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arring og læring 3">
    <p:spTree>
      <p:nvGrpSpPr>
        <p:cNvPr id="1" name=""/>
        <p:cNvGrpSpPr/>
        <p:nvPr/>
      </p:nvGrpSpPr>
      <p:grpSpPr>
        <a:xfrm>
          <a:off x="0" y="0"/>
          <a:ext cx="0" cy="0"/>
          <a:chOff x="0" y="0"/>
          <a:chExt cx="0" cy="0"/>
        </a:xfrm>
      </p:grpSpPr>
      <p:sp>
        <p:nvSpPr>
          <p:cNvPr id="13" name="Google Shape;290;p19">
            <a:extLst>
              <a:ext uri="{FF2B5EF4-FFF2-40B4-BE49-F238E27FC236}">
                <a16:creationId xmlns:a16="http://schemas.microsoft.com/office/drawing/2014/main" id="{523EBE61-4CF3-F183-6B5B-5B908C1AC041}"/>
              </a:ext>
            </a:extLst>
          </p:cNvPr>
          <p:cNvSpPr/>
          <p:nvPr userDrawn="1"/>
        </p:nvSpPr>
        <p:spPr>
          <a:xfrm>
            <a:off x="343150" y="1656525"/>
            <a:ext cx="3998650" cy="3144300"/>
          </a:xfrm>
          <a:prstGeom prst="rect">
            <a:avLst/>
          </a:prstGeom>
          <a:solidFill>
            <a:srgbClr val="FDF0E1"/>
          </a:solidFill>
          <a:ln>
            <a:noFill/>
          </a:ln>
        </p:spPr>
        <p:txBody>
          <a:bodyPr spcFirstLastPara="1" wrap="square" lIns="91425" tIns="91425" rIns="91425" bIns="91425" anchor="t" anchorCtr="0">
            <a:noAutofit/>
          </a:bodyPr>
          <a:lstStyle/>
          <a:p>
            <a:pPr defTabSz="914400">
              <a:buClr>
                <a:srgbClr val="000000"/>
              </a:buClr>
              <a:buFont typeface="Arial"/>
              <a:buNone/>
            </a:pPr>
            <a:endParaRPr sz="1000" b="1" kern="0" dirty="0">
              <a:solidFill>
                <a:srgbClr val="000000"/>
              </a:solidFill>
              <a:latin typeface="Arial"/>
              <a:cs typeface="Arial"/>
              <a:sym typeface="Arial"/>
            </a:endParaRPr>
          </a:p>
        </p:txBody>
      </p:sp>
      <p:sp>
        <p:nvSpPr>
          <p:cNvPr id="14" name="Google Shape;291;p19">
            <a:extLst>
              <a:ext uri="{FF2B5EF4-FFF2-40B4-BE49-F238E27FC236}">
                <a16:creationId xmlns:a16="http://schemas.microsoft.com/office/drawing/2014/main" id="{63B60978-C347-575A-5708-BF36BA63BF19}"/>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kern="0" dirty="0">
                <a:solidFill>
                  <a:srgbClr val="B7B7B7"/>
                </a:solidFill>
                <a:latin typeface="Arial"/>
                <a:cs typeface="Arial"/>
                <a:sym typeface="Arial"/>
              </a:rPr>
              <a:t>A steady leader | </a:t>
            </a:r>
            <a:r>
              <a:rPr lang="en-GB" sz="900" b="1" kern="0" dirty="0">
                <a:solidFill>
                  <a:srgbClr val="B7B7B7"/>
                </a:solidFill>
                <a:latin typeface="Arial"/>
                <a:cs typeface="Arial"/>
                <a:sym typeface="Arial"/>
              </a:rPr>
              <a:t>Sparring and learning</a:t>
            </a:r>
            <a:endParaRPr lang="en-GB" sz="900" kern="0" dirty="0">
              <a:solidFill>
                <a:srgbClr val="B7B7B7"/>
              </a:solidFill>
              <a:latin typeface="Arial"/>
              <a:cs typeface="Arial"/>
              <a:sym typeface="Arial"/>
            </a:endParaRPr>
          </a:p>
        </p:txBody>
      </p:sp>
      <p:sp>
        <p:nvSpPr>
          <p:cNvPr id="15" name="Google Shape;292;p19">
            <a:extLst>
              <a:ext uri="{FF2B5EF4-FFF2-40B4-BE49-F238E27FC236}">
                <a16:creationId xmlns:a16="http://schemas.microsoft.com/office/drawing/2014/main" id="{585FC0C8-0686-1FDD-1D77-18ABC818928C}"/>
              </a:ext>
            </a:extLst>
          </p:cNvPr>
          <p:cNvSpPr txBox="1"/>
          <p:nvPr userDrawn="1"/>
        </p:nvSpPr>
        <p:spPr>
          <a:xfrm>
            <a:off x="343775" y="419100"/>
            <a:ext cx="6205800" cy="4881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2000" b="1" kern="0" dirty="0">
                <a:solidFill>
                  <a:srgbClr val="000000"/>
                </a:solidFill>
                <a:latin typeface="Arial"/>
                <a:cs typeface="Arial"/>
                <a:sym typeface="Arial"/>
              </a:rPr>
              <a:t>Reflection and feedback</a:t>
            </a:r>
            <a:endParaRPr sz="2000" b="1" kern="0" dirty="0">
              <a:solidFill>
                <a:srgbClr val="000000"/>
              </a:solidFill>
              <a:latin typeface="Arial"/>
              <a:cs typeface="Arial"/>
              <a:sym typeface="Arial"/>
            </a:endParaRPr>
          </a:p>
        </p:txBody>
      </p:sp>
      <p:grpSp>
        <p:nvGrpSpPr>
          <p:cNvPr id="17" name="Google Shape;294;p19">
            <a:extLst>
              <a:ext uri="{FF2B5EF4-FFF2-40B4-BE49-F238E27FC236}">
                <a16:creationId xmlns:a16="http://schemas.microsoft.com/office/drawing/2014/main" id="{DAF5E704-3A26-6DA9-40AD-39361F782ED7}"/>
              </a:ext>
            </a:extLst>
          </p:cNvPr>
          <p:cNvGrpSpPr/>
          <p:nvPr userDrawn="1"/>
        </p:nvGrpSpPr>
        <p:grpSpPr>
          <a:xfrm>
            <a:off x="414326" y="2771419"/>
            <a:ext cx="3722495" cy="738633"/>
            <a:chOff x="286846" y="1182263"/>
            <a:chExt cx="3935354" cy="738633"/>
          </a:xfrm>
        </p:grpSpPr>
        <p:sp>
          <p:nvSpPr>
            <p:cNvPr id="18" name="Google Shape;295;p19">
              <a:extLst>
                <a:ext uri="{FF2B5EF4-FFF2-40B4-BE49-F238E27FC236}">
                  <a16:creationId xmlns:a16="http://schemas.microsoft.com/office/drawing/2014/main" id="{9386123F-9108-4538-23F1-13FDDB7FB7A9}"/>
                </a:ext>
              </a:extLst>
            </p:cNvPr>
            <p:cNvSpPr txBox="1"/>
            <p:nvPr/>
          </p:nvSpPr>
          <p:spPr>
            <a:xfrm>
              <a:off x="630600" y="1182263"/>
              <a:ext cx="3591600" cy="738633"/>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Share your completed </a:t>
              </a:r>
              <a:r>
                <a:rPr lang="en-GB" sz="1200" i="1" kern="0" dirty="0">
                  <a:solidFill>
                    <a:srgbClr val="000000"/>
                  </a:solidFill>
                  <a:latin typeface="Arial"/>
                  <a:cs typeface="Arial"/>
                  <a:sym typeface="Arial"/>
                </a:rPr>
                <a:t>past-present-future</a:t>
              </a:r>
              <a:r>
                <a:rPr lang="en-GB" sz="1200" kern="0" dirty="0">
                  <a:solidFill>
                    <a:srgbClr val="000000"/>
                  </a:solidFill>
                  <a:latin typeface="Arial"/>
                  <a:cs typeface="Arial"/>
                  <a:sym typeface="Arial"/>
                </a:rPr>
                <a:t> activity, describe how it went, what you learnt and how you have developed as a leader</a:t>
              </a:r>
              <a:endParaRPr sz="1200" kern="0" dirty="0">
                <a:solidFill>
                  <a:srgbClr val="000000"/>
                </a:solidFill>
                <a:latin typeface="Arial"/>
                <a:cs typeface="Arial"/>
                <a:sym typeface="Arial"/>
              </a:endParaRPr>
            </a:p>
          </p:txBody>
        </p:sp>
        <p:sp>
          <p:nvSpPr>
            <p:cNvPr id="19" name="Google Shape;296;p19">
              <a:extLst>
                <a:ext uri="{FF2B5EF4-FFF2-40B4-BE49-F238E27FC236}">
                  <a16:creationId xmlns:a16="http://schemas.microsoft.com/office/drawing/2014/main" id="{4E049E0D-8F55-AEE8-5326-070B81FF73B6}"/>
                </a:ext>
              </a:extLst>
            </p:cNvPr>
            <p:cNvSpPr txBox="1"/>
            <p:nvPr/>
          </p:nvSpPr>
          <p:spPr>
            <a:xfrm>
              <a:off x="286846" y="1305413"/>
              <a:ext cx="3432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000000"/>
                  </a:solidFill>
                  <a:latin typeface="Arial"/>
                  <a:cs typeface="Arial"/>
                  <a:sym typeface="Arial"/>
                </a:rPr>
                <a:t>1</a:t>
              </a:r>
              <a:endParaRPr sz="2000" b="1" kern="0" dirty="0">
                <a:solidFill>
                  <a:srgbClr val="000000"/>
                </a:solidFill>
                <a:latin typeface="Arial"/>
                <a:cs typeface="Arial"/>
                <a:sym typeface="Arial"/>
              </a:endParaRPr>
            </a:p>
          </p:txBody>
        </p:sp>
      </p:grpSp>
      <p:grpSp>
        <p:nvGrpSpPr>
          <p:cNvPr id="20" name="Google Shape;297;p19">
            <a:extLst>
              <a:ext uri="{FF2B5EF4-FFF2-40B4-BE49-F238E27FC236}">
                <a16:creationId xmlns:a16="http://schemas.microsoft.com/office/drawing/2014/main" id="{EE3C4175-FBE3-37F0-5491-357257B9645F}"/>
              </a:ext>
            </a:extLst>
          </p:cNvPr>
          <p:cNvGrpSpPr/>
          <p:nvPr userDrawn="1"/>
        </p:nvGrpSpPr>
        <p:grpSpPr>
          <a:xfrm>
            <a:off x="428570" y="3520744"/>
            <a:ext cx="3708252" cy="553968"/>
            <a:chOff x="301904" y="1182263"/>
            <a:chExt cx="3920296" cy="553968"/>
          </a:xfrm>
        </p:grpSpPr>
        <p:sp>
          <p:nvSpPr>
            <p:cNvPr id="21" name="Google Shape;298;p19">
              <a:extLst>
                <a:ext uri="{FF2B5EF4-FFF2-40B4-BE49-F238E27FC236}">
                  <a16:creationId xmlns:a16="http://schemas.microsoft.com/office/drawing/2014/main" id="{224F7109-9E4D-773F-5702-19C08C38F074}"/>
                </a:ext>
              </a:extLst>
            </p:cNvPr>
            <p:cNvSpPr txBox="1"/>
            <p:nvPr/>
          </p:nvSpPr>
          <p:spPr>
            <a:xfrm>
              <a:off x="630600" y="1182263"/>
              <a:ext cx="3591600" cy="553968"/>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Ask for feedback and share common experiences to grow even more as a leader</a:t>
              </a:r>
              <a:endParaRPr sz="1200" kern="0" dirty="0">
                <a:solidFill>
                  <a:srgbClr val="000000"/>
                </a:solidFill>
                <a:latin typeface="Arial"/>
                <a:cs typeface="Arial"/>
                <a:sym typeface="Arial"/>
              </a:endParaRPr>
            </a:p>
          </p:txBody>
        </p:sp>
        <p:sp>
          <p:nvSpPr>
            <p:cNvPr id="22" name="Google Shape;299;p19">
              <a:extLst>
                <a:ext uri="{FF2B5EF4-FFF2-40B4-BE49-F238E27FC236}">
                  <a16:creationId xmlns:a16="http://schemas.microsoft.com/office/drawing/2014/main" id="{041A9ECE-F338-E6BF-0DF8-52BA573122AC}"/>
                </a:ext>
              </a:extLst>
            </p:cNvPr>
            <p:cNvSpPr txBox="1"/>
            <p:nvPr/>
          </p:nvSpPr>
          <p:spPr>
            <a:xfrm>
              <a:off x="301904" y="1213038"/>
              <a:ext cx="343200" cy="4926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2000" b="1" kern="0" dirty="0">
                  <a:solidFill>
                    <a:srgbClr val="000000"/>
                  </a:solidFill>
                  <a:latin typeface="Arial"/>
                  <a:cs typeface="Arial"/>
                  <a:sym typeface="Arial"/>
                </a:rPr>
                <a:t>2</a:t>
              </a:r>
              <a:endParaRPr sz="2000" b="1" kern="0" dirty="0">
                <a:solidFill>
                  <a:srgbClr val="000000"/>
                </a:solidFill>
                <a:latin typeface="Arial"/>
                <a:cs typeface="Arial"/>
                <a:sym typeface="Arial"/>
              </a:endParaRPr>
            </a:p>
          </p:txBody>
        </p:sp>
      </p:grpSp>
      <p:sp>
        <p:nvSpPr>
          <p:cNvPr id="23" name="Google Shape;300;p19">
            <a:extLst>
              <a:ext uri="{FF2B5EF4-FFF2-40B4-BE49-F238E27FC236}">
                <a16:creationId xmlns:a16="http://schemas.microsoft.com/office/drawing/2014/main" id="{C39A722B-0E79-5A9E-EAAE-2F7AD93E583A}"/>
              </a:ext>
            </a:extLst>
          </p:cNvPr>
          <p:cNvSpPr txBox="1"/>
          <p:nvPr userDrawn="1"/>
        </p:nvSpPr>
        <p:spPr>
          <a:xfrm>
            <a:off x="471025" y="1752323"/>
            <a:ext cx="3742900" cy="738633"/>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000000"/>
                </a:solidFill>
                <a:latin typeface="Arial"/>
                <a:cs typeface="Arial"/>
                <a:sym typeface="Arial"/>
              </a:rPr>
              <a:t>After completing the activities in </a:t>
            </a:r>
            <a:r>
              <a:rPr lang="en-GB" sz="1200" i="1" kern="0" dirty="0">
                <a:solidFill>
                  <a:srgbClr val="000000"/>
                </a:solidFill>
                <a:latin typeface="Arial"/>
                <a:cs typeface="Arial"/>
                <a:sym typeface="Arial"/>
              </a:rPr>
              <a:t>A steady leader</a:t>
            </a:r>
            <a:r>
              <a:rPr lang="en-GB" sz="1200" kern="0" dirty="0">
                <a:solidFill>
                  <a:srgbClr val="000000"/>
                </a:solidFill>
                <a:latin typeface="Arial"/>
                <a:cs typeface="Arial"/>
                <a:sym typeface="Arial"/>
              </a:rPr>
              <a:t>, it is useful to review what you did with a fellow leader to reflect on what you learned and to get feedback. </a:t>
            </a:r>
          </a:p>
        </p:txBody>
      </p:sp>
    </p:spTree>
    <p:extLst>
      <p:ext uri="{BB962C8B-B14F-4D97-AF65-F5344CB8AC3E}">
        <p14:creationId xmlns:p14="http://schemas.microsoft.com/office/powerpoint/2010/main" val="16692031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xt step 4">
    <p:bg>
      <p:bgPr>
        <a:solidFill>
          <a:srgbClr val="FF9505"/>
        </a:solidFill>
        <a:effectLst/>
      </p:bgPr>
    </p:bg>
    <p:spTree>
      <p:nvGrpSpPr>
        <p:cNvPr id="1" name=""/>
        <p:cNvGrpSpPr/>
        <p:nvPr/>
      </p:nvGrpSpPr>
      <p:grpSpPr>
        <a:xfrm>
          <a:off x="0" y="0"/>
          <a:ext cx="0" cy="0"/>
          <a:chOff x="0" y="0"/>
          <a:chExt cx="0" cy="0"/>
        </a:xfrm>
      </p:grpSpPr>
      <p:sp>
        <p:nvSpPr>
          <p:cNvPr id="7" name="Google Shape;305;p20">
            <a:extLst>
              <a:ext uri="{FF2B5EF4-FFF2-40B4-BE49-F238E27FC236}">
                <a16:creationId xmlns:a16="http://schemas.microsoft.com/office/drawing/2014/main" id="{61D0AA44-5B56-BFD6-1453-964F0A58D898}"/>
              </a:ext>
            </a:extLst>
          </p:cNvPr>
          <p:cNvSpPr txBox="1"/>
          <p:nvPr userDrawn="1"/>
        </p:nvSpPr>
        <p:spPr>
          <a:xfrm>
            <a:off x="342900" y="342900"/>
            <a:ext cx="4000500" cy="12930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Step Up </a:t>
            </a:r>
            <a:endParaRPr sz="3600" b="1" kern="0" dirty="0">
              <a:solidFill>
                <a:srgbClr val="FFFFFF"/>
              </a:solidFill>
              <a:latin typeface="Arial"/>
              <a:cs typeface="Arial"/>
              <a:sym typeface="Arial"/>
            </a:endParaRPr>
          </a:p>
          <a:p>
            <a:pPr defTabSz="914400">
              <a:buClr>
                <a:srgbClr val="000000"/>
              </a:buClr>
              <a:buFont typeface="Arial"/>
              <a:buNone/>
            </a:pPr>
            <a:r>
              <a:rPr lang="en-GB" sz="3600" b="1" kern="0" dirty="0">
                <a:solidFill>
                  <a:srgbClr val="FFFFFF"/>
                </a:solidFill>
                <a:latin typeface="Arial"/>
                <a:cs typeface="Arial"/>
                <a:sym typeface="Arial"/>
              </a:rPr>
              <a:t>– next step</a:t>
            </a:r>
            <a:endParaRPr sz="3600" b="1" kern="0" dirty="0">
              <a:solidFill>
                <a:srgbClr val="FFFFFF"/>
              </a:solidFill>
              <a:latin typeface="Arial"/>
              <a:cs typeface="Arial"/>
              <a:sym typeface="Arial"/>
            </a:endParaRPr>
          </a:p>
        </p:txBody>
      </p:sp>
      <p:sp>
        <p:nvSpPr>
          <p:cNvPr id="8" name="Google Shape;306;p20">
            <a:extLst>
              <a:ext uri="{FF2B5EF4-FFF2-40B4-BE49-F238E27FC236}">
                <a16:creationId xmlns:a16="http://schemas.microsoft.com/office/drawing/2014/main" id="{4DA42C47-EA16-04B9-2721-A2CAACFCAD4B}"/>
              </a:ext>
            </a:extLst>
          </p:cNvPr>
          <p:cNvSpPr txBox="1"/>
          <p:nvPr userDrawn="1"/>
        </p:nvSpPr>
        <p:spPr>
          <a:xfrm>
            <a:off x="342900" y="2233775"/>
            <a:ext cx="4000500" cy="2400627"/>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kern="0" dirty="0">
                <a:solidFill>
                  <a:srgbClr val="FFFFFF"/>
                </a:solidFill>
                <a:latin typeface="Arial"/>
                <a:cs typeface="Arial"/>
                <a:sym typeface="Arial"/>
              </a:rPr>
              <a:t>Innovators throughout Norway use Step Up to make better decisions about the potential value of an innovation, early in the process. </a:t>
            </a:r>
          </a:p>
          <a:p>
            <a:pPr defTabSz="914400">
              <a:buClr>
                <a:srgbClr val="000000"/>
              </a:buClr>
              <a:buFont typeface="Arial"/>
              <a:buNone/>
            </a:pPr>
            <a:endParaRPr lang="en-GB"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After you have completed </a:t>
            </a:r>
            <a:r>
              <a:rPr lang="en-GB" sz="1200" i="1" kern="0" dirty="0">
                <a:solidFill>
                  <a:srgbClr val="FFFFFF"/>
                </a:solidFill>
                <a:latin typeface="Arial"/>
                <a:cs typeface="Arial"/>
                <a:sym typeface="Arial"/>
              </a:rPr>
              <a:t>Step Up: A steady leader</a:t>
            </a:r>
            <a:r>
              <a:rPr lang="en-GB" sz="1200" kern="0" dirty="0">
                <a:solidFill>
                  <a:srgbClr val="FFFFFF"/>
                </a:solidFill>
                <a:latin typeface="Arial"/>
                <a:cs typeface="Arial"/>
                <a:sym typeface="Arial"/>
              </a:rPr>
              <a:t>, the next stage is to try out the learning and changes that you have uncovered. </a:t>
            </a:r>
          </a:p>
          <a:p>
            <a:pPr defTabSz="914400">
              <a:buClr>
                <a:srgbClr val="000000"/>
              </a:buClr>
              <a:buFont typeface="Arial"/>
              <a:buNone/>
            </a:pPr>
            <a:endParaRPr lang="en-GB"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Remember that you can do the activities again and again to learn and develop as an innovation leader. </a:t>
            </a:r>
          </a:p>
          <a:p>
            <a:pPr defTabSz="914400">
              <a:buClr>
                <a:srgbClr val="000000"/>
              </a:buClr>
              <a:buFont typeface="Arial"/>
              <a:buNone/>
            </a:pPr>
            <a:endParaRPr sz="1200" kern="0" dirty="0">
              <a:solidFill>
                <a:srgbClr val="FFFFFF"/>
              </a:solidFill>
              <a:latin typeface="Arial"/>
              <a:cs typeface="Arial"/>
              <a:sym typeface="Arial"/>
            </a:endParaRPr>
          </a:p>
          <a:p>
            <a:pPr defTabSz="914400">
              <a:buClr>
                <a:srgbClr val="000000"/>
              </a:buClr>
              <a:buFont typeface="Arial"/>
              <a:buNone/>
            </a:pPr>
            <a:r>
              <a:rPr lang="en-GB" sz="1200" kern="0" dirty="0">
                <a:solidFill>
                  <a:srgbClr val="FFFFFF"/>
                </a:solidFill>
                <a:latin typeface="Arial"/>
                <a:cs typeface="Arial"/>
                <a:sym typeface="Arial"/>
              </a:rPr>
              <a:t>Good luck! </a:t>
            </a:r>
            <a:endParaRPr sz="1200" kern="0" dirty="0">
              <a:solidFill>
                <a:srgbClr val="FFFFFF"/>
              </a:solidFill>
              <a:latin typeface="Arial"/>
              <a:cs typeface="Arial"/>
              <a:sym typeface="Arial"/>
            </a:endParaRPr>
          </a:p>
        </p:txBody>
      </p:sp>
      <p:sp>
        <p:nvSpPr>
          <p:cNvPr id="9" name="Google Shape;307;p20">
            <a:extLst>
              <a:ext uri="{FF2B5EF4-FFF2-40B4-BE49-F238E27FC236}">
                <a16:creationId xmlns:a16="http://schemas.microsoft.com/office/drawing/2014/main" id="{A747D4C6-9F8C-166B-2897-6178AAF340B3}"/>
              </a:ext>
            </a:extLst>
          </p:cNvPr>
          <p:cNvSpPr txBox="1"/>
          <p:nvPr userDrawn="1"/>
        </p:nvSpPr>
        <p:spPr>
          <a:xfrm>
            <a:off x="4818000" y="4800600"/>
            <a:ext cx="3983100" cy="307800"/>
          </a:xfrm>
          <a:prstGeom prst="rect">
            <a:avLst/>
          </a:prstGeom>
          <a:noFill/>
          <a:ln>
            <a:noFill/>
          </a:ln>
        </p:spPr>
        <p:txBody>
          <a:bodyPr spcFirstLastPara="1" wrap="square" lIns="91425" tIns="91425" rIns="91425" bIns="91425" anchor="t" anchorCtr="0">
            <a:spAutoFit/>
          </a:bodyPr>
          <a:lstStyle/>
          <a:p>
            <a:pPr algn="r"/>
            <a:r>
              <a:rPr lang="en-GB" sz="800" dirty="0">
                <a:solidFill>
                  <a:schemeClr val="bg1"/>
                </a:solidFill>
                <a:effectLst/>
                <a:latin typeface="Arial" panose="020B0604020202020204" pitchFamily="34" charset="0"/>
                <a:cs typeface="Arial" panose="020B0604020202020204" pitchFamily="34" charset="0"/>
              </a:rPr>
              <a:t>Step Up has been developed by researchers at C3 Centre for Connected Care.</a:t>
            </a:r>
            <a:endParaRPr lang="en-NO" sz="800">
              <a:solidFill>
                <a:schemeClr val="bg1"/>
              </a:solidFill>
              <a:latin typeface="Arial" panose="020B0604020202020204" pitchFamily="34" charset="0"/>
              <a:cs typeface="Arial" panose="020B0604020202020204" pitchFamily="34" charset="0"/>
            </a:endParaRPr>
          </a:p>
        </p:txBody>
      </p:sp>
      <p:pic>
        <p:nvPicPr>
          <p:cNvPr id="10" name="Google Shape;308;p20">
            <a:extLst>
              <a:ext uri="{FF2B5EF4-FFF2-40B4-BE49-F238E27FC236}">
                <a16:creationId xmlns:a16="http://schemas.microsoft.com/office/drawing/2014/main" id="{6E872799-C118-4A6A-9426-BCC272F17AE5}"/>
              </a:ext>
            </a:extLst>
          </p:cNvPr>
          <p:cNvPicPr preferRelativeResize="0"/>
          <p:nvPr userDrawn="1"/>
        </p:nvPicPr>
        <p:blipFill>
          <a:blip r:embed="rId2">
            <a:alphaModFix/>
          </a:blip>
          <a:stretch>
            <a:fillRect/>
          </a:stretch>
        </p:blipFill>
        <p:spPr>
          <a:xfrm>
            <a:off x="8124535" y="342897"/>
            <a:ext cx="676565" cy="369300"/>
          </a:xfrm>
          <a:prstGeom prst="rect">
            <a:avLst/>
          </a:prstGeom>
          <a:noFill/>
          <a:ln>
            <a:noFill/>
          </a:ln>
        </p:spPr>
      </p:pic>
    </p:spTree>
    <p:extLst>
      <p:ext uri="{BB962C8B-B14F-4D97-AF65-F5344CB8AC3E}">
        <p14:creationId xmlns:p14="http://schemas.microsoft.com/office/powerpoint/2010/main" val="36092189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her notes en stødig leder">
    <p:spTree>
      <p:nvGrpSpPr>
        <p:cNvPr id="1" name=""/>
        <p:cNvGrpSpPr/>
        <p:nvPr/>
      </p:nvGrpSpPr>
      <p:grpSpPr>
        <a:xfrm>
          <a:off x="0" y="0"/>
          <a:ext cx="0" cy="0"/>
          <a:chOff x="0" y="0"/>
          <a:chExt cx="0" cy="0"/>
        </a:xfrm>
      </p:grpSpPr>
      <p:sp>
        <p:nvSpPr>
          <p:cNvPr id="6" name="Google Shape;314;p21">
            <a:extLst>
              <a:ext uri="{FF2B5EF4-FFF2-40B4-BE49-F238E27FC236}">
                <a16:creationId xmlns:a16="http://schemas.microsoft.com/office/drawing/2014/main" id="{6BEA2F74-C04E-28C6-E839-36290BC5084C}"/>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Step Up | </a:t>
            </a:r>
            <a:r>
              <a:rPr lang="en-GB" sz="900" b="1" kern="0" dirty="0">
                <a:solidFill>
                  <a:srgbClr val="B7B7B7"/>
                </a:solidFill>
                <a:latin typeface="Arial"/>
                <a:cs typeface="Arial"/>
                <a:sym typeface="Arial"/>
              </a:rPr>
              <a:t>A steady leader workbook</a:t>
            </a:r>
            <a:endParaRPr sz="900" kern="0" dirty="0">
              <a:solidFill>
                <a:srgbClr val="B7B7B7"/>
              </a:solidFill>
              <a:latin typeface="Arial"/>
              <a:cs typeface="Arial"/>
              <a:sym typeface="Arial"/>
            </a:endParaRPr>
          </a:p>
        </p:txBody>
      </p:sp>
      <p:sp>
        <p:nvSpPr>
          <p:cNvPr id="7" name="Google Shape;315;p21">
            <a:extLst>
              <a:ext uri="{FF2B5EF4-FFF2-40B4-BE49-F238E27FC236}">
                <a16:creationId xmlns:a16="http://schemas.microsoft.com/office/drawing/2014/main" id="{9AF29FF9-A0BA-AAF6-08A1-CFEA8B9EFBAA}"/>
              </a:ext>
            </a:extLst>
          </p:cNvPr>
          <p:cNvSpPr txBox="1"/>
          <p:nvPr userDrawn="1"/>
        </p:nvSpPr>
        <p:spPr>
          <a:xfrm>
            <a:off x="344650" y="592523"/>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Other notes</a:t>
            </a:r>
            <a:endParaRPr sz="2000" b="1" kern="0" dirty="0">
              <a:solidFill>
                <a:srgbClr val="000000"/>
              </a:solidFill>
              <a:latin typeface="Arial"/>
              <a:cs typeface="Arial"/>
              <a:sym typeface="Arial"/>
            </a:endParaRPr>
          </a:p>
        </p:txBody>
      </p:sp>
    </p:spTree>
    <p:extLst>
      <p:ext uri="{BB962C8B-B14F-4D97-AF65-F5344CB8AC3E}">
        <p14:creationId xmlns:p14="http://schemas.microsoft.com/office/powerpoint/2010/main" val="3694647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vinstavtrykk intro">
    <p:spTree>
      <p:nvGrpSpPr>
        <p:cNvPr id="1" name=""/>
        <p:cNvGrpSpPr/>
        <p:nvPr/>
      </p:nvGrpSpPr>
      <p:grpSpPr>
        <a:xfrm>
          <a:off x="0" y="0"/>
          <a:ext cx="0" cy="0"/>
          <a:chOff x="0" y="0"/>
          <a:chExt cx="0" cy="0"/>
        </a:xfrm>
      </p:grpSpPr>
      <p:sp>
        <p:nvSpPr>
          <p:cNvPr id="14" name="Google Shape;44;p5">
            <a:extLst>
              <a:ext uri="{FF2B5EF4-FFF2-40B4-BE49-F238E27FC236}">
                <a16:creationId xmlns:a16="http://schemas.microsoft.com/office/drawing/2014/main" id="{1D5AA69C-190F-6589-35CC-EC7DAFAB24C2}"/>
              </a:ext>
            </a:extLst>
          </p:cNvPr>
          <p:cNvSpPr/>
          <p:nvPr userDrawn="1"/>
        </p:nvSpPr>
        <p:spPr>
          <a:xfrm>
            <a:off x="4572000" y="0"/>
            <a:ext cx="4572000" cy="2571900"/>
          </a:xfrm>
          <a:prstGeom prst="rect">
            <a:avLst/>
          </a:prstGeom>
          <a:solidFill>
            <a:srgbClr val="F3F3F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5" name="Google Shape;45;p5">
            <a:extLst>
              <a:ext uri="{FF2B5EF4-FFF2-40B4-BE49-F238E27FC236}">
                <a16:creationId xmlns:a16="http://schemas.microsoft.com/office/drawing/2014/main" id="{AED82C37-53CE-8AE1-AAC8-3FD558CD49A8}"/>
              </a:ext>
            </a:extLst>
          </p:cNvPr>
          <p:cNvSpPr/>
          <p:nvPr userDrawn="1"/>
        </p:nvSpPr>
        <p:spPr>
          <a:xfrm>
            <a:off x="0" y="0"/>
            <a:ext cx="4572000" cy="5143500"/>
          </a:xfrm>
          <a:prstGeom prst="rect">
            <a:avLst/>
          </a:prstGeom>
          <a:solidFill>
            <a:srgbClr val="1F4D8E"/>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sp>
        <p:nvSpPr>
          <p:cNvPr id="16" name="Google Shape;46;p5">
            <a:extLst>
              <a:ext uri="{FF2B5EF4-FFF2-40B4-BE49-F238E27FC236}">
                <a16:creationId xmlns:a16="http://schemas.microsoft.com/office/drawing/2014/main" id="{B1760453-5BCF-9E6B-1319-F5B100399E3C}"/>
              </a:ext>
            </a:extLst>
          </p:cNvPr>
          <p:cNvSpPr txBox="1"/>
          <p:nvPr userDrawn="1"/>
        </p:nvSpPr>
        <p:spPr>
          <a:xfrm>
            <a:off x="342900" y="1257300"/>
            <a:ext cx="4000500" cy="738900"/>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3600" b="1" kern="0" dirty="0">
                <a:solidFill>
                  <a:srgbClr val="FFFFFF"/>
                </a:solidFill>
                <a:latin typeface="Arial"/>
                <a:cs typeface="Arial"/>
                <a:sym typeface="Arial"/>
              </a:rPr>
              <a:t>Impact analysis</a:t>
            </a:r>
            <a:endParaRPr sz="3600" i="1" kern="0" dirty="0">
              <a:solidFill>
                <a:srgbClr val="FFFFFF"/>
              </a:solidFill>
              <a:latin typeface="Arial"/>
              <a:cs typeface="Arial"/>
              <a:sym typeface="Arial"/>
            </a:endParaRPr>
          </a:p>
        </p:txBody>
      </p:sp>
      <p:sp>
        <p:nvSpPr>
          <p:cNvPr id="17" name="Google Shape;47;p5">
            <a:extLst>
              <a:ext uri="{FF2B5EF4-FFF2-40B4-BE49-F238E27FC236}">
                <a16:creationId xmlns:a16="http://schemas.microsoft.com/office/drawing/2014/main" id="{6AD28903-A607-D9AD-1C83-70DD723315A8}"/>
              </a:ext>
            </a:extLst>
          </p:cNvPr>
          <p:cNvSpPr txBox="1"/>
          <p:nvPr userDrawn="1"/>
        </p:nvSpPr>
        <p:spPr>
          <a:xfrm>
            <a:off x="342900" y="2028975"/>
            <a:ext cx="4000500" cy="2771400"/>
          </a:xfrm>
          <a:prstGeom prst="rect">
            <a:avLst/>
          </a:prstGeom>
          <a:noFill/>
          <a:ln>
            <a:noFill/>
          </a:ln>
        </p:spPr>
        <p:txBody>
          <a:bodyPr spcFirstLastPara="1" wrap="square" lIns="91425" tIns="91425" rIns="91425" bIns="91425" anchor="b" anchorCtr="0">
            <a:noAutofit/>
          </a:bodyPr>
          <a:lstStyle/>
          <a:p>
            <a:pPr defTabSz="914400">
              <a:buClr>
                <a:srgbClr val="000000"/>
              </a:buClr>
              <a:buFont typeface="Arial"/>
              <a:buNone/>
            </a:pPr>
            <a:r>
              <a:rPr lang="en-GB" sz="1200" kern="0" dirty="0">
                <a:solidFill>
                  <a:srgbClr val="FFFFFF"/>
                </a:solidFill>
                <a:latin typeface="Arial"/>
                <a:cs typeface="Arial"/>
                <a:sym typeface="Arial"/>
              </a:rPr>
              <a:t>In this activity, you estimate the benefits of tackling a challenge or problem without focusing on a specific solution. What is the value of addressing the challenge? What is the potential value for users, the clinical benefits and risk, and what gains do you see for the organisation and budget?</a:t>
            </a:r>
          </a:p>
          <a:p>
            <a:pPr defTabSz="914400">
              <a:buClr>
                <a:srgbClr val="000000"/>
              </a:buClr>
              <a:buFont typeface="Arial"/>
              <a:buNone/>
            </a:pPr>
            <a:br>
              <a:rPr lang="en-GB" sz="1200" kern="0" dirty="0">
                <a:solidFill>
                  <a:srgbClr val="FFFFFF"/>
                </a:solidFill>
                <a:latin typeface="Arial"/>
                <a:cs typeface="Arial"/>
                <a:sym typeface="Arial"/>
              </a:rPr>
            </a:br>
            <a:r>
              <a:rPr lang="en-GB" sz="1200" kern="0" dirty="0">
                <a:solidFill>
                  <a:srgbClr val="FFFFFF"/>
                </a:solidFill>
                <a:latin typeface="Arial"/>
                <a:cs typeface="Arial"/>
                <a:sym typeface="Arial"/>
              </a:rPr>
              <a:t>Use impact analysis to involve patients, relatives, staff, clinicians, economists, and decision-makers in thinking together about the potential benefits of making a change.</a:t>
            </a:r>
          </a:p>
          <a:p>
            <a:pPr defTabSz="914400">
              <a:buClr>
                <a:srgbClr val="000000"/>
              </a:buClr>
              <a:buFont typeface="Arial"/>
              <a:buNone/>
            </a:pPr>
            <a:br>
              <a:rPr lang="en-GB" sz="1200" kern="0" dirty="0">
                <a:solidFill>
                  <a:srgbClr val="FFFFFF"/>
                </a:solidFill>
                <a:latin typeface="Arial"/>
                <a:cs typeface="Arial"/>
                <a:sym typeface="Arial"/>
              </a:rPr>
            </a:br>
            <a:r>
              <a:rPr lang="en-GB" sz="1200" kern="0" dirty="0">
                <a:solidFill>
                  <a:srgbClr val="FFFFFF"/>
                </a:solidFill>
                <a:latin typeface="Arial"/>
                <a:cs typeface="Arial"/>
                <a:sym typeface="Arial"/>
              </a:rPr>
              <a:t>The activity highlights arguments for why the change is necessary, and the benefit map you arrive at demonstrates the value of addressing the challenge. </a:t>
            </a:r>
          </a:p>
        </p:txBody>
      </p:sp>
      <p:sp>
        <p:nvSpPr>
          <p:cNvPr id="19" name="Google Shape;49;p5">
            <a:extLst>
              <a:ext uri="{FF2B5EF4-FFF2-40B4-BE49-F238E27FC236}">
                <a16:creationId xmlns:a16="http://schemas.microsoft.com/office/drawing/2014/main" id="{CFEDE019-AE04-54FE-9D62-5CE1B8919D4F}"/>
              </a:ext>
            </a:extLst>
          </p:cNvPr>
          <p:cNvSpPr txBox="1"/>
          <p:nvPr userDrawn="1"/>
        </p:nvSpPr>
        <p:spPr>
          <a:xfrm>
            <a:off x="4754550" y="2110925"/>
            <a:ext cx="3324000" cy="3930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600" i="1" kern="0" noProof="0" dirty="0">
                <a:solidFill>
                  <a:srgbClr val="1F4D8E"/>
                </a:solidFill>
                <a:latin typeface="Arial"/>
                <a:cs typeface="Arial"/>
                <a:sym typeface="Arial"/>
              </a:rPr>
              <a:t>The figure shows the benefit of solving a challenge. The four corners indicate the potential benefit of solving the challenge. The overall footprint shows whether the challenge is worth solving or not.</a:t>
            </a:r>
            <a:endParaRPr sz="600" kern="0" noProof="0" dirty="0">
              <a:solidFill>
                <a:srgbClr val="1F4D8E"/>
              </a:solidFill>
              <a:latin typeface="Arial"/>
              <a:cs typeface="Arial"/>
              <a:sym typeface="Arial"/>
            </a:endParaRPr>
          </a:p>
        </p:txBody>
      </p:sp>
      <p:sp>
        <p:nvSpPr>
          <p:cNvPr id="20" name="Google Shape;50;p5">
            <a:extLst>
              <a:ext uri="{FF2B5EF4-FFF2-40B4-BE49-F238E27FC236}">
                <a16:creationId xmlns:a16="http://schemas.microsoft.com/office/drawing/2014/main" id="{BB8D52D9-66DE-6B61-8E1E-21AD1ECC0D86}"/>
              </a:ext>
            </a:extLst>
          </p:cNvPr>
          <p:cNvSpPr txBox="1"/>
          <p:nvPr userDrawn="1"/>
        </p:nvSpPr>
        <p:spPr>
          <a:xfrm>
            <a:off x="4800600" y="2571750"/>
            <a:ext cx="3764280" cy="369302"/>
          </a:xfrm>
          <a:prstGeom prst="rect">
            <a:avLst/>
          </a:prstGeom>
          <a:noFill/>
          <a:ln>
            <a:noFill/>
          </a:ln>
        </p:spPr>
        <p:txBody>
          <a:bodyPr spcFirstLastPara="1" wrap="square" lIns="91425" tIns="91425" rIns="91425" bIns="91425" anchor="t" anchorCtr="0">
            <a:spAutoFit/>
          </a:bodyPr>
          <a:lstStyle/>
          <a:p>
            <a:pPr defTabSz="914400">
              <a:buClr>
                <a:srgbClr val="000000"/>
              </a:buClr>
              <a:buFont typeface="Arial"/>
              <a:buNone/>
            </a:pPr>
            <a:r>
              <a:rPr lang="en-GB" sz="1200" b="1" kern="0" dirty="0">
                <a:solidFill>
                  <a:srgbClr val="000000"/>
                </a:solidFill>
                <a:latin typeface="Arial"/>
                <a:cs typeface="Arial"/>
                <a:sym typeface="Arial"/>
              </a:rPr>
              <a:t>Describe the challenge you want to tackle: </a:t>
            </a:r>
            <a:endParaRPr sz="1200" b="1" kern="0" dirty="0">
              <a:solidFill>
                <a:srgbClr val="000000"/>
              </a:solidFill>
              <a:latin typeface="Arial"/>
              <a:cs typeface="Arial"/>
              <a:sym typeface="Arial"/>
            </a:endParaRPr>
          </a:p>
        </p:txBody>
      </p:sp>
      <p:sp>
        <p:nvSpPr>
          <p:cNvPr id="22" name="Google Shape;52;p5">
            <a:extLst>
              <a:ext uri="{FF2B5EF4-FFF2-40B4-BE49-F238E27FC236}">
                <a16:creationId xmlns:a16="http://schemas.microsoft.com/office/drawing/2014/main" id="{D5BBD337-AB8F-90AB-A485-615BAEDFF0DA}"/>
              </a:ext>
            </a:extLst>
          </p:cNvPr>
          <p:cNvSpPr/>
          <p:nvPr userDrawn="1"/>
        </p:nvSpPr>
        <p:spPr>
          <a:xfrm>
            <a:off x="342900" y="342900"/>
            <a:ext cx="571500" cy="571500"/>
          </a:xfrm>
          <a:prstGeom prst="ellipse">
            <a:avLst/>
          </a:prstGeom>
          <a:solidFill>
            <a:srgbClr val="FFFFFF"/>
          </a:solidFill>
          <a:ln>
            <a:noFill/>
          </a:ln>
        </p:spPr>
        <p:txBody>
          <a:bodyPr spcFirstLastPara="1" wrap="square" lIns="91425" tIns="91425" rIns="91425" bIns="91425" anchor="ctr" anchorCtr="0">
            <a:noAutofit/>
          </a:bodyPr>
          <a:lstStyle/>
          <a:p>
            <a:pPr algn="ctr" defTabSz="914400">
              <a:buClr>
                <a:srgbClr val="000000"/>
              </a:buClr>
              <a:buFont typeface="Arial"/>
              <a:buNone/>
            </a:pPr>
            <a:endParaRPr sz="1400" kern="0" dirty="0">
              <a:solidFill>
                <a:srgbClr val="000000"/>
              </a:solidFill>
              <a:latin typeface="Arial"/>
              <a:cs typeface="Arial"/>
              <a:sym typeface="Arial"/>
            </a:endParaRPr>
          </a:p>
        </p:txBody>
      </p:sp>
      <p:pic>
        <p:nvPicPr>
          <p:cNvPr id="29" name="Picture 28">
            <a:extLst>
              <a:ext uri="{FF2B5EF4-FFF2-40B4-BE49-F238E27FC236}">
                <a16:creationId xmlns:a16="http://schemas.microsoft.com/office/drawing/2014/main" id="{6EF86FA4-864F-840E-9531-70526C5AFBDB}"/>
              </a:ext>
            </a:extLst>
          </p:cNvPr>
          <p:cNvPicPr>
            <a:picLocks noChangeAspect="1"/>
          </p:cNvPicPr>
          <p:nvPr userDrawn="1"/>
        </p:nvPicPr>
        <p:blipFill>
          <a:blip r:embed="rId2"/>
          <a:stretch>
            <a:fillRect/>
          </a:stretch>
        </p:blipFill>
        <p:spPr>
          <a:xfrm>
            <a:off x="8124535" y="342901"/>
            <a:ext cx="676565" cy="369298"/>
          </a:xfrm>
          <a:prstGeom prst="rect">
            <a:avLst/>
          </a:prstGeom>
        </p:spPr>
      </p:pic>
      <p:pic>
        <p:nvPicPr>
          <p:cNvPr id="30" name="Picture 2">
            <a:extLst>
              <a:ext uri="{FF2B5EF4-FFF2-40B4-BE49-F238E27FC236}">
                <a16:creationId xmlns:a16="http://schemas.microsoft.com/office/drawing/2014/main" id="{31F0E6D4-20C2-3F12-36DC-0AABABE89B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2844" y="387094"/>
            <a:ext cx="491611" cy="483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ABC6B4-4194-8D5C-FB36-19A357F7760D}"/>
              </a:ext>
            </a:extLst>
          </p:cNvPr>
          <p:cNvPicPr>
            <a:picLocks noChangeAspect="1"/>
          </p:cNvPicPr>
          <p:nvPr userDrawn="1"/>
        </p:nvPicPr>
        <p:blipFill>
          <a:blip r:embed="rId4"/>
          <a:stretch>
            <a:fillRect/>
          </a:stretch>
        </p:blipFill>
        <p:spPr>
          <a:xfrm>
            <a:off x="4867050" y="342900"/>
            <a:ext cx="1749799" cy="1749799"/>
          </a:xfrm>
          <a:prstGeom prst="rect">
            <a:avLst/>
          </a:prstGeom>
        </p:spPr>
      </p:pic>
      <p:sp>
        <p:nvSpPr>
          <p:cNvPr id="25" name="Google Shape;55;p5">
            <a:extLst>
              <a:ext uri="{FF2B5EF4-FFF2-40B4-BE49-F238E27FC236}">
                <a16:creationId xmlns:a16="http://schemas.microsoft.com/office/drawing/2014/main" id="{F038A2CC-AF00-1F63-2454-918817B78A7A}"/>
              </a:ext>
            </a:extLst>
          </p:cNvPr>
          <p:cNvSpPr/>
          <p:nvPr userDrawn="1"/>
        </p:nvSpPr>
        <p:spPr>
          <a:xfrm>
            <a:off x="5277350" y="756975"/>
            <a:ext cx="870265" cy="763908"/>
          </a:xfrm>
          <a:custGeom>
            <a:avLst/>
            <a:gdLst/>
            <a:ahLst/>
            <a:cxnLst/>
            <a:rect l="l" t="t" r="r" b="b"/>
            <a:pathLst>
              <a:path w="35180" h="31622" extrusionOk="0">
                <a:moveTo>
                  <a:pt x="0" y="0"/>
                </a:moveTo>
                <a:lnTo>
                  <a:pt x="35180" y="2371"/>
                </a:lnTo>
                <a:lnTo>
                  <a:pt x="31227" y="31622"/>
                </a:lnTo>
                <a:lnTo>
                  <a:pt x="7708" y="31226"/>
                </a:lnTo>
                <a:close/>
              </a:path>
            </a:pathLst>
          </a:custGeom>
          <a:solidFill>
            <a:srgbClr val="1F4D8E">
              <a:alpha val="29560"/>
            </a:srgbClr>
          </a:solidFill>
          <a:ln w="9525" cap="flat" cmpd="sng">
            <a:solidFill>
              <a:srgbClr val="1F4D8E"/>
            </a:solidFill>
            <a:prstDash val="solid"/>
            <a:round/>
            <a:headEnd type="none" w="med" len="med"/>
            <a:tailEnd type="none" w="med" len="med"/>
          </a:ln>
        </p:spPr>
      </p:sp>
    </p:spTree>
    <p:extLst>
      <p:ext uri="{BB962C8B-B14F-4D97-AF65-F5344CB8AC3E}">
        <p14:creationId xmlns:p14="http://schemas.microsoft.com/office/powerpoint/2010/main" val="14913456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vinstavtrykk 1">
    <p:spTree>
      <p:nvGrpSpPr>
        <p:cNvPr id="1" name=""/>
        <p:cNvGrpSpPr/>
        <p:nvPr/>
      </p:nvGrpSpPr>
      <p:grpSpPr>
        <a:xfrm>
          <a:off x="0" y="0"/>
          <a:ext cx="0" cy="0"/>
          <a:chOff x="0" y="0"/>
          <a:chExt cx="0" cy="0"/>
        </a:xfrm>
      </p:grpSpPr>
      <p:sp>
        <p:nvSpPr>
          <p:cNvPr id="17" name="Google Shape;57;p6">
            <a:extLst>
              <a:ext uri="{FF2B5EF4-FFF2-40B4-BE49-F238E27FC236}">
                <a16:creationId xmlns:a16="http://schemas.microsoft.com/office/drawing/2014/main" id="{2CF3DA4C-C590-EEEE-DB51-F7374CC3FDF5}"/>
              </a:ext>
            </a:extLst>
          </p:cNvPr>
          <p:cNvSpPr txBox="1"/>
          <p:nvPr userDrawn="1"/>
        </p:nvSpPr>
        <p:spPr>
          <a:xfrm>
            <a:off x="2475725" y="1424575"/>
            <a:ext cx="20508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endParaRPr sz="800" i="1" kern="0" dirty="0">
              <a:solidFill>
                <a:srgbClr val="000000"/>
              </a:solidFill>
              <a:latin typeface="Arial"/>
              <a:cs typeface="Arial"/>
              <a:sym typeface="Arial"/>
            </a:endParaRPr>
          </a:p>
        </p:txBody>
      </p:sp>
      <p:sp>
        <p:nvSpPr>
          <p:cNvPr id="18" name="Google Shape;58;p6">
            <a:extLst>
              <a:ext uri="{FF2B5EF4-FFF2-40B4-BE49-F238E27FC236}">
                <a16:creationId xmlns:a16="http://schemas.microsoft.com/office/drawing/2014/main" id="{EA3EC654-5CE9-7AAB-8DFF-465A6644E12D}"/>
              </a:ext>
            </a:extLst>
          </p:cNvPr>
          <p:cNvSpPr txBox="1"/>
          <p:nvPr userDrawn="1"/>
        </p:nvSpPr>
        <p:spPr>
          <a:xfrm>
            <a:off x="4613000" y="1424575"/>
            <a:ext cx="20508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endParaRPr sz="800" i="1" kern="0" dirty="0">
              <a:solidFill>
                <a:srgbClr val="000000"/>
              </a:solidFill>
              <a:latin typeface="Arial"/>
              <a:cs typeface="Arial"/>
              <a:sym typeface="Arial"/>
            </a:endParaRPr>
          </a:p>
        </p:txBody>
      </p:sp>
      <p:sp>
        <p:nvSpPr>
          <p:cNvPr id="19" name="Google Shape;59;p6">
            <a:extLst>
              <a:ext uri="{FF2B5EF4-FFF2-40B4-BE49-F238E27FC236}">
                <a16:creationId xmlns:a16="http://schemas.microsoft.com/office/drawing/2014/main" id="{F3886CCD-437A-5AD6-5ECF-6E51D234DD00}"/>
              </a:ext>
            </a:extLst>
          </p:cNvPr>
          <p:cNvSpPr txBox="1"/>
          <p:nvPr userDrawn="1"/>
        </p:nvSpPr>
        <p:spPr>
          <a:xfrm>
            <a:off x="6750275" y="1424575"/>
            <a:ext cx="20508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endParaRPr sz="800" i="1" kern="0" dirty="0">
              <a:solidFill>
                <a:srgbClr val="000000"/>
              </a:solidFill>
              <a:latin typeface="Arial"/>
              <a:cs typeface="Arial"/>
              <a:sym typeface="Arial"/>
            </a:endParaRPr>
          </a:p>
        </p:txBody>
      </p:sp>
      <p:sp>
        <p:nvSpPr>
          <p:cNvPr id="20" name="Google Shape;60;p6">
            <a:extLst>
              <a:ext uri="{FF2B5EF4-FFF2-40B4-BE49-F238E27FC236}">
                <a16:creationId xmlns:a16="http://schemas.microsoft.com/office/drawing/2014/main" id="{09E8AD44-9C68-06F9-EBB2-D5C59F244C07}"/>
              </a:ext>
            </a:extLst>
          </p:cNvPr>
          <p:cNvSpPr txBox="1"/>
          <p:nvPr userDrawn="1"/>
        </p:nvSpPr>
        <p:spPr>
          <a:xfrm>
            <a:off x="344650" y="1424575"/>
            <a:ext cx="2050800" cy="3376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lnSpc>
                <a:spcPct val="115000"/>
              </a:lnSpc>
              <a:buClr>
                <a:srgbClr val="000000"/>
              </a:buClr>
              <a:buFont typeface="Arial"/>
              <a:buNone/>
            </a:pPr>
            <a:endParaRPr sz="800" i="1" kern="0" dirty="0">
              <a:solidFill>
                <a:srgbClr val="000000"/>
              </a:solidFill>
              <a:latin typeface="Arial"/>
              <a:cs typeface="Arial"/>
              <a:sym typeface="Arial"/>
            </a:endParaRPr>
          </a:p>
        </p:txBody>
      </p:sp>
      <p:sp>
        <p:nvSpPr>
          <p:cNvPr id="21" name="Google Shape;61;p6">
            <a:extLst>
              <a:ext uri="{FF2B5EF4-FFF2-40B4-BE49-F238E27FC236}">
                <a16:creationId xmlns:a16="http://schemas.microsoft.com/office/drawing/2014/main" id="{D37BF6D1-0428-7A9D-6F06-F69161F7593C}"/>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Impact analysis</a:t>
            </a:r>
            <a:endParaRPr sz="900" b="1" kern="0" dirty="0">
              <a:solidFill>
                <a:srgbClr val="B7B7B7"/>
              </a:solidFill>
              <a:latin typeface="Arial"/>
              <a:cs typeface="Arial"/>
              <a:sym typeface="Arial"/>
            </a:endParaRPr>
          </a:p>
        </p:txBody>
      </p:sp>
      <p:sp>
        <p:nvSpPr>
          <p:cNvPr id="22" name="Google Shape;62;p6">
            <a:extLst>
              <a:ext uri="{FF2B5EF4-FFF2-40B4-BE49-F238E27FC236}">
                <a16:creationId xmlns:a16="http://schemas.microsoft.com/office/drawing/2014/main" id="{CA5699F9-A2C8-16AA-A414-2DE0191D8722}"/>
              </a:ext>
            </a:extLst>
          </p:cNvPr>
          <p:cNvSpPr txBox="1"/>
          <p:nvPr userDrawn="1"/>
        </p:nvSpPr>
        <p:spPr>
          <a:xfrm>
            <a:off x="344650" y="595300"/>
            <a:ext cx="84547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What is the value of solving your challenge? </a:t>
            </a:r>
            <a:endParaRPr sz="2000" b="1" kern="0" dirty="0">
              <a:solidFill>
                <a:srgbClr val="000000"/>
              </a:solidFill>
              <a:latin typeface="Arial"/>
              <a:cs typeface="Arial"/>
              <a:sym typeface="Arial"/>
            </a:endParaRPr>
          </a:p>
        </p:txBody>
      </p:sp>
      <p:sp>
        <p:nvSpPr>
          <p:cNvPr id="23" name="Google Shape;63;p6">
            <a:extLst>
              <a:ext uri="{FF2B5EF4-FFF2-40B4-BE49-F238E27FC236}">
                <a16:creationId xmlns:a16="http://schemas.microsoft.com/office/drawing/2014/main" id="{B5894B18-2436-C01D-1FBF-286F908FCC96}"/>
              </a:ext>
            </a:extLst>
          </p:cNvPr>
          <p:cNvSpPr txBox="1"/>
          <p:nvPr userDrawn="1"/>
        </p:nvSpPr>
        <p:spPr>
          <a:xfrm>
            <a:off x="730550" y="1424575"/>
            <a:ext cx="1665000" cy="33762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Impact on the user</a:t>
            </a:r>
            <a:br>
              <a:rPr lang="en-GB" sz="1000" kern="0" dirty="0">
                <a:solidFill>
                  <a:srgbClr val="000000"/>
                </a:solidFill>
                <a:latin typeface="Arial"/>
                <a:cs typeface="Arial"/>
                <a:sym typeface="Arial"/>
              </a:rPr>
            </a:br>
            <a:r>
              <a:rPr lang="en-GB" sz="800" i="1" kern="0" dirty="0">
                <a:solidFill>
                  <a:srgbClr val="000000"/>
                </a:solidFill>
                <a:latin typeface="Arial"/>
                <a:cs typeface="Arial"/>
                <a:sym typeface="Arial"/>
              </a:rPr>
              <a:t>Patients, next of kin, and staff</a:t>
            </a:r>
            <a:endParaRPr sz="800" i="1" kern="0" dirty="0">
              <a:solidFill>
                <a:srgbClr val="000000"/>
              </a:solidFill>
              <a:latin typeface="Arial"/>
              <a:cs typeface="Arial"/>
              <a:sym typeface="Arial"/>
            </a:endParaRPr>
          </a:p>
        </p:txBody>
      </p:sp>
      <p:sp>
        <p:nvSpPr>
          <p:cNvPr id="24" name="Google Shape;64;p6">
            <a:extLst>
              <a:ext uri="{FF2B5EF4-FFF2-40B4-BE49-F238E27FC236}">
                <a16:creationId xmlns:a16="http://schemas.microsoft.com/office/drawing/2014/main" id="{53557FAE-931F-0803-C168-3ACE8B44E9F1}"/>
              </a:ext>
            </a:extLst>
          </p:cNvPr>
          <p:cNvSpPr txBox="1"/>
          <p:nvPr userDrawn="1"/>
        </p:nvSpPr>
        <p:spPr>
          <a:xfrm>
            <a:off x="2864626" y="1424575"/>
            <a:ext cx="1665000" cy="33762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Clinical impact</a:t>
            </a:r>
            <a:br>
              <a:rPr lang="en-GB" sz="1000" b="1" kern="0" dirty="0">
                <a:solidFill>
                  <a:srgbClr val="000000"/>
                </a:solidFill>
                <a:latin typeface="Arial"/>
                <a:cs typeface="Arial"/>
                <a:sym typeface="Arial"/>
              </a:rPr>
            </a:br>
            <a:r>
              <a:rPr lang="en-GB" sz="800" i="1" kern="0" dirty="0">
                <a:solidFill>
                  <a:srgbClr val="000000"/>
                </a:solidFill>
                <a:latin typeface="Arial"/>
                <a:cs typeface="Arial"/>
                <a:sym typeface="Arial"/>
              </a:rPr>
              <a:t>Health benefits or risks</a:t>
            </a:r>
            <a:endParaRPr sz="800" i="1" kern="0" dirty="0">
              <a:solidFill>
                <a:srgbClr val="000000"/>
              </a:solidFill>
              <a:latin typeface="Arial"/>
              <a:cs typeface="Arial"/>
              <a:sym typeface="Arial"/>
            </a:endParaRPr>
          </a:p>
        </p:txBody>
      </p:sp>
      <p:sp>
        <p:nvSpPr>
          <p:cNvPr id="25" name="Google Shape;65;p6">
            <a:extLst>
              <a:ext uri="{FF2B5EF4-FFF2-40B4-BE49-F238E27FC236}">
                <a16:creationId xmlns:a16="http://schemas.microsoft.com/office/drawing/2014/main" id="{C75466B1-0757-34CC-9CE2-C8C6453B7D9D}"/>
              </a:ext>
            </a:extLst>
          </p:cNvPr>
          <p:cNvSpPr txBox="1"/>
          <p:nvPr userDrawn="1"/>
        </p:nvSpPr>
        <p:spPr>
          <a:xfrm>
            <a:off x="7136100" y="1424575"/>
            <a:ext cx="1665000" cy="33762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Economic impact</a:t>
            </a:r>
            <a:br>
              <a:rPr lang="en-GB" sz="1000" b="1" kern="0" dirty="0">
                <a:solidFill>
                  <a:srgbClr val="000000"/>
                </a:solidFill>
                <a:latin typeface="Arial"/>
                <a:cs typeface="Arial"/>
                <a:sym typeface="Arial"/>
              </a:rPr>
            </a:br>
            <a:r>
              <a:rPr lang="en-GB" sz="800" i="1" kern="0" dirty="0">
                <a:solidFill>
                  <a:srgbClr val="000000"/>
                </a:solidFill>
                <a:latin typeface="Arial"/>
                <a:cs typeface="Arial"/>
                <a:sym typeface="Arial"/>
              </a:rPr>
              <a:t>Health services and society</a:t>
            </a:r>
            <a:endParaRPr sz="800" i="1" kern="0" dirty="0">
              <a:solidFill>
                <a:srgbClr val="000000"/>
              </a:solidFill>
              <a:latin typeface="Arial"/>
              <a:cs typeface="Arial"/>
              <a:sym typeface="Arial"/>
            </a:endParaRPr>
          </a:p>
        </p:txBody>
      </p:sp>
      <p:sp>
        <p:nvSpPr>
          <p:cNvPr id="26" name="Google Shape;66;p6">
            <a:extLst>
              <a:ext uri="{FF2B5EF4-FFF2-40B4-BE49-F238E27FC236}">
                <a16:creationId xmlns:a16="http://schemas.microsoft.com/office/drawing/2014/main" id="{DDF5153E-FCD5-0EC1-C43C-275A24A68920}"/>
              </a:ext>
            </a:extLst>
          </p:cNvPr>
          <p:cNvSpPr txBox="1"/>
          <p:nvPr userDrawn="1"/>
        </p:nvSpPr>
        <p:spPr>
          <a:xfrm>
            <a:off x="5000376" y="1424575"/>
            <a:ext cx="1665000" cy="33762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Organisational impact</a:t>
            </a:r>
            <a:br>
              <a:rPr lang="en-GB" sz="1000" b="1" kern="0" dirty="0">
                <a:solidFill>
                  <a:srgbClr val="000000"/>
                </a:solidFill>
                <a:latin typeface="Arial"/>
                <a:cs typeface="Arial"/>
                <a:sym typeface="Arial"/>
              </a:rPr>
            </a:br>
            <a:r>
              <a:rPr lang="en-GB" sz="800" i="1" kern="0" dirty="0">
                <a:solidFill>
                  <a:srgbClr val="000000"/>
                </a:solidFill>
                <a:latin typeface="Arial"/>
                <a:cs typeface="Arial"/>
                <a:sym typeface="Arial"/>
              </a:rPr>
              <a:t>Sections and departments</a:t>
            </a:r>
            <a:endParaRPr sz="800" i="1" kern="0" dirty="0">
              <a:solidFill>
                <a:srgbClr val="000000"/>
              </a:solidFill>
              <a:latin typeface="Arial"/>
              <a:cs typeface="Arial"/>
              <a:sym typeface="Arial"/>
            </a:endParaRPr>
          </a:p>
        </p:txBody>
      </p:sp>
      <p:sp>
        <p:nvSpPr>
          <p:cNvPr id="27" name="Google Shape;67;p6">
            <a:extLst>
              <a:ext uri="{FF2B5EF4-FFF2-40B4-BE49-F238E27FC236}">
                <a16:creationId xmlns:a16="http://schemas.microsoft.com/office/drawing/2014/main" id="{8DA4B800-B26C-AF41-7650-E6DB044987F7}"/>
              </a:ext>
            </a:extLst>
          </p:cNvPr>
          <p:cNvSpPr txBox="1"/>
          <p:nvPr userDrawn="1"/>
        </p:nvSpPr>
        <p:spPr>
          <a:xfrm>
            <a:off x="344650" y="967075"/>
            <a:ext cx="5418000" cy="4575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200" kern="0" dirty="0">
                <a:solidFill>
                  <a:srgbClr val="000000"/>
                </a:solidFill>
                <a:latin typeface="Arial"/>
                <a:cs typeface="Arial"/>
                <a:sym typeface="Arial"/>
              </a:rPr>
              <a:t>Describe the potential impact for each of the four domains.</a:t>
            </a:r>
            <a:endParaRPr sz="1200" kern="0" dirty="0">
              <a:solidFill>
                <a:srgbClr val="000000"/>
              </a:solidFill>
              <a:latin typeface="Arial"/>
              <a:cs typeface="Arial"/>
              <a:sym typeface="Arial"/>
            </a:endParaRPr>
          </a:p>
        </p:txBody>
      </p:sp>
      <p:pic>
        <p:nvPicPr>
          <p:cNvPr id="3" name="Picture 2" descr="A blue and white circle with a cross&#10;&#10;Description automatically generated">
            <a:extLst>
              <a:ext uri="{FF2B5EF4-FFF2-40B4-BE49-F238E27FC236}">
                <a16:creationId xmlns:a16="http://schemas.microsoft.com/office/drawing/2014/main" id="{14044A72-6055-3756-CDC1-33A00A503401}"/>
              </a:ext>
            </a:extLst>
          </p:cNvPr>
          <p:cNvPicPr>
            <a:picLocks noChangeAspect="1"/>
          </p:cNvPicPr>
          <p:nvPr userDrawn="1"/>
        </p:nvPicPr>
        <p:blipFill>
          <a:blip r:embed="rId2"/>
          <a:stretch>
            <a:fillRect/>
          </a:stretch>
        </p:blipFill>
        <p:spPr>
          <a:xfrm>
            <a:off x="4627396" y="1424575"/>
            <a:ext cx="435300" cy="435300"/>
          </a:xfrm>
          <a:prstGeom prst="rect">
            <a:avLst/>
          </a:prstGeom>
        </p:spPr>
      </p:pic>
      <p:pic>
        <p:nvPicPr>
          <p:cNvPr id="4" name="Picture 3" descr="A blue and white circle with a cross&#10;&#10;Description automatically generated">
            <a:extLst>
              <a:ext uri="{FF2B5EF4-FFF2-40B4-BE49-F238E27FC236}">
                <a16:creationId xmlns:a16="http://schemas.microsoft.com/office/drawing/2014/main" id="{BD176BD7-480A-8BED-B8D6-7AE7AFEFC2A4}"/>
              </a:ext>
            </a:extLst>
          </p:cNvPr>
          <p:cNvPicPr>
            <a:picLocks noChangeAspect="1"/>
          </p:cNvPicPr>
          <p:nvPr userDrawn="1"/>
        </p:nvPicPr>
        <p:blipFill>
          <a:blip r:embed="rId2"/>
          <a:stretch>
            <a:fillRect/>
          </a:stretch>
        </p:blipFill>
        <p:spPr>
          <a:xfrm rot="5400000">
            <a:off x="358941" y="1424575"/>
            <a:ext cx="435300" cy="435300"/>
          </a:xfrm>
          <a:prstGeom prst="rect">
            <a:avLst/>
          </a:prstGeom>
        </p:spPr>
      </p:pic>
      <p:pic>
        <p:nvPicPr>
          <p:cNvPr id="5" name="Picture 4" descr="A blue and white circle with a cross&#10;&#10;Description automatically generated">
            <a:extLst>
              <a:ext uri="{FF2B5EF4-FFF2-40B4-BE49-F238E27FC236}">
                <a16:creationId xmlns:a16="http://schemas.microsoft.com/office/drawing/2014/main" id="{5B15F1F7-449D-95C7-B92F-0B1DAC504432}"/>
              </a:ext>
            </a:extLst>
          </p:cNvPr>
          <p:cNvPicPr>
            <a:picLocks noChangeAspect="1"/>
          </p:cNvPicPr>
          <p:nvPr userDrawn="1"/>
        </p:nvPicPr>
        <p:blipFill>
          <a:blip r:embed="rId2"/>
          <a:stretch>
            <a:fillRect/>
          </a:stretch>
        </p:blipFill>
        <p:spPr>
          <a:xfrm rot="10800000">
            <a:off x="2491642" y="1424575"/>
            <a:ext cx="435300" cy="435300"/>
          </a:xfrm>
          <a:prstGeom prst="rect">
            <a:avLst/>
          </a:prstGeom>
        </p:spPr>
      </p:pic>
      <p:pic>
        <p:nvPicPr>
          <p:cNvPr id="6" name="Picture 5" descr="A blue and white circle with a cross&#10;&#10;Description automatically generated">
            <a:extLst>
              <a:ext uri="{FF2B5EF4-FFF2-40B4-BE49-F238E27FC236}">
                <a16:creationId xmlns:a16="http://schemas.microsoft.com/office/drawing/2014/main" id="{D7192555-50CD-7701-4AC9-9DF47CED715F}"/>
              </a:ext>
            </a:extLst>
          </p:cNvPr>
          <p:cNvPicPr>
            <a:picLocks noChangeAspect="1"/>
          </p:cNvPicPr>
          <p:nvPr userDrawn="1"/>
        </p:nvPicPr>
        <p:blipFill>
          <a:blip r:embed="rId2"/>
          <a:stretch>
            <a:fillRect/>
          </a:stretch>
        </p:blipFill>
        <p:spPr>
          <a:xfrm rot="16200000">
            <a:off x="6773772" y="1424576"/>
            <a:ext cx="435300" cy="435300"/>
          </a:xfrm>
          <a:prstGeom prst="rect">
            <a:avLst/>
          </a:prstGeom>
        </p:spPr>
      </p:pic>
    </p:spTree>
    <p:extLst>
      <p:ext uri="{BB962C8B-B14F-4D97-AF65-F5344CB8AC3E}">
        <p14:creationId xmlns:p14="http://schemas.microsoft.com/office/powerpoint/2010/main" val="286191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vinstavtrykk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6901F-5363-50F4-1459-DA3ED9F3DF31}"/>
              </a:ext>
            </a:extLst>
          </p:cNvPr>
          <p:cNvPicPr>
            <a:picLocks noChangeAspect="1"/>
          </p:cNvPicPr>
          <p:nvPr userDrawn="1"/>
        </p:nvPicPr>
        <p:blipFill>
          <a:blip r:embed="rId2"/>
          <a:stretch>
            <a:fillRect/>
          </a:stretch>
        </p:blipFill>
        <p:spPr>
          <a:xfrm>
            <a:off x="918677" y="1649801"/>
            <a:ext cx="2849150" cy="2849150"/>
          </a:xfrm>
          <a:prstGeom prst="rect">
            <a:avLst/>
          </a:prstGeom>
        </p:spPr>
      </p:pic>
      <p:sp>
        <p:nvSpPr>
          <p:cNvPr id="8" name="Google Shape;73;p7">
            <a:extLst>
              <a:ext uri="{FF2B5EF4-FFF2-40B4-BE49-F238E27FC236}">
                <a16:creationId xmlns:a16="http://schemas.microsoft.com/office/drawing/2014/main" id="{B6F07885-0E8E-5ACC-D033-74519D3698B4}"/>
              </a:ext>
            </a:extLst>
          </p:cNvPr>
          <p:cNvSpPr txBox="1"/>
          <p:nvPr userDrawn="1"/>
        </p:nvSpPr>
        <p:spPr>
          <a:xfrm>
            <a:off x="344650" y="595306"/>
            <a:ext cx="4728300"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2000" b="1" kern="0" dirty="0">
                <a:solidFill>
                  <a:srgbClr val="000000"/>
                </a:solidFill>
                <a:latin typeface="Arial"/>
                <a:cs typeface="Arial"/>
                <a:sym typeface="Arial"/>
              </a:rPr>
              <a:t>Estimate the impact for each domain</a:t>
            </a:r>
            <a:endParaRPr sz="2000" b="1" kern="0" dirty="0">
              <a:solidFill>
                <a:srgbClr val="000000"/>
              </a:solidFill>
              <a:latin typeface="Arial"/>
              <a:cs typeface="Arial"/>
              <a:sym typeface="Arial"/>
            </a:endParaRPr>
          </a:p>
        </p:txBody>
      </p:sp>
      <p:sp>
        <p:nvSpPr>
          <p:cNvPr id="9" name="Google Shape;74;p7">
            <a:extLst>
              <a:ext uri="{FF2B5EF4-FFF2-40B4-BE49-F238E27FC236}">
                <a16:creationId xmlns:a16="http://schemas.microsoft.com/office/drawing/2014/main" id="{CF50247D-B50E-4493-A10F-55ABC370991B}"/>
              </a:ext>
            </a:extLst>
          </p:cNvPr>
          <p:cNvSpPr txBox="1"/>
          <p:nvPr userDrawn="1"/>
        </p:nvSpPr>
        <p:spPr>
          <a:xfrm>
            <a:off x="343150" y="1063375"/>
            <a:ext cx="4000200" cy="5262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200" kern="0" dirty="0">
                <a:solidFill>
                  <a:srgbClr val="000000"/>
                </a:solidFill>
                <a:latin typeface="Arial"/>
                <a:cs typeface="Arial"/>
                <a:sym typeface="Arial"/>
              </a:rPr>
              <a:t>Adjust</a:t>
            </a:r>
            <a:r>
              <a:rPr lang="en-GB" sz="1200" b="1" kern="0" dirty="0">
                <a:solidFill>
                  <a:srgbClr val="000000"/>
                </a:solidFill>
                <a:latin typeface="Arial"/>
                <a:cs typeface="Arial"/>
                <a:sym typeface="Arial"/>
              </a:rPr>
              <a:t>*</a:t>
            </a:r>
            <a:r>
              <a:rPr lang="en-GB" sz="1200" kern="0" dirty="0">
                <a:solidFill>
                  <a:srgbClr val="000000"/>
                </a:solidFill>
                <a:latin typeface="Arial"/>
                <a:cs typeface="Arial"/>
                <a:sym typeface="Arial"/>
              </a:rPr>
              <a:t> the square so that the corners fit your estimate. </a:t>
            </a:r>
            <a:endParaRPr lang="en-GB" sz="900" i="1" kern="0" dirty="0">
              <a:solidFill>
                <a:srgbClr val="000000"/>
              </a:solidFill>
              <a:latin typeface="Arial"/>
              <a:cs typeface="Arial"/>
              <a:sym typeface="Arial"/>
            </a:endParaRPr>
          </a:p>
        </p:txBody>
      </p:sp>
      <p:sp>
        <p:nvSpPr>
          <p:cNvPr id="10" name="Google Shape;75;p7">
            <a:extLst>
              <a:ext uri="{FF2B5EF4-FFF2-40B4-BE49-F238E27FC236}">
                <a16:creationId xmlns:a16="http://schemas.microsoft.com/office/drawing/2014/main" id="{F2200641-ABDD-9ED1-D416-3B85D9A41B58}"/>
              </a:ext>
            </a:extLst>
          </p:cNvPr>
          <p:cNvSpPr txBox="1"/>
          <p:nvPr userDrawn="1"/>
        </p:nvSpPr>
        <p:spPr>
          <a:xfrm>
            <a:off x="4800600" y="1063375"/>
            <a:ext cx="4000200" cy="5262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1200" kern="0" dirty="0">
                <a:solidFill>
                  <a:srgbClr val="000000"/>
                </a:solidFill>
                <a:latin typeface="Arial"/>
                <a:cs typeface="Arial"/>
                <a:sym typeface="Arial"/>
              </a:rPr>
              <a:t>What does the size of the square mean for how you view the challenge and further work? </a:t>
            </a:r>
            <a:endParaRPr sz="1200" kern="0" dirty="0">
              <a:solidFill>
                <a:srgbClr val="000000"/>
              </a:solidFill>
              <a:latin typeface="Arial"/>
              <a:cs typeface="Arial"/>
              <a:sym typeface="Arial"/>
            </a:endParaRPr>
          </a:p>
        </p:txBody>
      </p:sp>
      <p:sp>
        <p:nvSpPr>
          <p:cNvPr id="11" name="Google Shape;76;p7">
            <a:extLst>
              <a:ext uri="{FF2B5EF4-FFF2-40B4-BE49-F238E27FC236}">
                <a16:creationId xmlns:a16="http://schemas.microsoft.com/office/drawing/2014/main" id="{B7BE3482-3ABD-1177-FAFB-3E58E6D79CE0}"/>
              </a:ext>
            </a:extLst>
          </p:cNvPr>
          <p:cNvSpPr txBox="1"/>
          <p:nvPr userDrawn="1"/>
        </p:nvSpPr>
        <p:spPr>
          <a:xfrm>
            <a:off x="343150" y="206243"/>
            <a:ext cx="4000200" cy="199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900" kern="0" dirty="0">
                <a:solidFill>
                  <a:srgbClr val="B7B7B7"/>
                </a:solidFill>
                <a:latin typeface="Arial"/>
                <a:cs typeface="Arial"/>
                <a:sym typeface="Arial"/>
              </a:rPr>
              <a:t>A solid foundation | </a:t>
            </a:r>
            <a:r>
              <a:rPr lang="en-GB" sz="900" b="1" kern="0" dirty="0">
                <a:solidFill>
                  <a:srgbClr val="B7B7B7"/>
                </a:solidFill>
                <a:latin typeface="Arial"/>
                <a:cs typeface="Arial"/>
                <a:sym typeface="Arial"/>
              </a:rPr>
              <a:t>Impact analysis</a:t>
            </a:r>
          </a:p>
        </p:txBody>
      </p:sp>
      <p:sp>
        <p:nvSpPr>
          <p:cNvPr id="12" name="Google Shape;77;p7">
            <a:extLst>
              <a:ext uri="{FF2B5EF4-FFF2-40B4-BE49-F238E27FC236}">
                <a16:creationId xmlns:a16="http://schemas.microsoft.com/office/drawing/2014/main" id="{E5F90934-53E4-64F3-0A30-158EC0A9F6B4}"/>
              </a:ext>
            </a:extLst>
          </p:cNvPr>
          <p:cNvSpPr txBox="1"/>
          <p:nvPr userDrawn="1"/>
        </p:nvSpPr>
        <p:spPr>
          <a:xfrm>
            <a:off x="260953" y="4662288"/>
            <a:ext cx="5304600" cy="3429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en-GB" sz="700" b="0" i="1" kern="0" dirty="0">
                <a:solidFill>
                  <a:srgbClr val="1F4D8E"/>
                </a:solidFill>
                <a:latin typeface="Arial"/>
                <a:cs typeface="Arial"/>
                <a:sym typeface="Arial"/>
              </a:rPr>
              <a:t>*Move the corners independently of each other by </a:t>
            </a:r>
          </a:p>
          <a:p>
            <a:pPr defTabSz="914400">
              <a:buClr>
                <a:srgbClr val="000000"/>
              </a:buClr>
              <a:buFont typeface="Arial"/>
              <a:buNone/>
            </a:pPr>
            <a:r>
              <a:rPr lang="en-GB" sz="700" b="1" i="1" kern="0" dirty="0">
                <a:solidFill>
                  <a:srgbClr val="1F4D8E"/>
                </a:solidFill>
                <a:latin typeface="Arial"/>
                <a:cs typeface="Arial"/>
                <a:sym typeface="Arial"/>
              </a:rPr>
              <a:t>right-clicking on the square and selecting Edit points</a:t>
            </a:r>
          </a:p>
        </p:txBody>
      </p:sp>
    </p:spTree>
    <p:extLst>
      <p:ext uri="{BB962C8B-B14F-4D97-AF65-F5344CB8AC3E}">
        <p14:creationId xmlns:p14="http://schemas.microsoft.com/office/powerpoint/2010/main" val="16626908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vinstavtrykk 3">
    <p:spTree>
      <p:nvGrpSpPr>
        <p:cNvPr id="1" name=""/>
        <p:cNvGrpSpPr/>
        <p:nvPr/>
      </p:nvGrpSpPr>
      <p:grpSpPr>
        <a:xfrm>
          <a:off x="0" y="0"/>
          <a:ext cx="0" cy="0"/>
          <a:chOff x="0" y="0"/>
          <a:chExt cx="0" cy="0"/>
        </a:xfrm>
      </p:grpSpPr>
      <p:sp>
        <p:nvSpPr>
          <p:cNvPr id="12" name="Google Shape;80;p8">
            <a:extLst>
              <a:ext uri="{FF2B5EF4-FFF2-40B4-BE49-F238E27FC236}">
                <a16:creationId xmlns:a16="http://schemas.microsoft.com/office/drawing/2014/main" id="{AFBEA41C-68A8-C74B-5275-5B67DD282D84}"/>
              </a:ext>
            </a:extLst>
          </p:cNvPr>
          <p:cNvSpPr txBox="1"/>
          <p:nvPr userDrawn="1"/>
        </p:nvSpPr>
        <p:spPr>
          <a:xfrm>
            <a:off x="232050" y="342900"/>
            <a:ext cx="4110900" cy="2117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13" name="Google Shape;81;p8">
            <a:extLst>
              <a:ext uri="{FF2B5EF4-FFF2-40B4-BE49-F238E27FC236}">
                <a16:creationId xmlns:a16="http://schemas.microsoft.com/office/drawing/2014/main" id="{2332809C-DE9F-A3FC-C24A-50331DF08FA0}"/>
              </a:ext>
            </a:extLst>
          </p:cNvPr>
          <p:cNvSpPr txBox="1"/>
          <p:nvPr userDrawn="1"/>
        </p:nvSpPr>
        <p:spPr>
          <a:xfrm>
            <a:off x="4800600" y="2683200"/>
            <a:ext cx="4110900" cy="2117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14" name="Google Shape;82;p8">
            <a:extLst>
              <a:ext uri="{FF2B5EF4-FFF2-40B4-BE49-F238E27FC236}">
                <a16:creationId xmlns:a16="http://schemas.microsoft.com/office/drawing/2014/main" id="{4229979F-29D5-682C-B8B8-507901B088B5}"/>
              </a:ext>
            </a:extLst>
          </p:cNvPr>
          <p:cNvSpPr txBox="1"/>
          <p:nvPr userDrawn="1"/>
        </p:nvSpPr>
        <p:spPr>
          <a:xfrm>
            <a:off x="4800600" y="342900"/>
            <a:ext cx="4110900" cy="2117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15" name="Google Shape;83;p8">
            <a:extLst>
              <a:ext uri="{FF2B5EF4-FFF2-40B4-BE49-F238E27FC236}">
                <a16:creationId xmlns:a16="http://schemas.microsoft.com/office/drawing/2014/main" id="{F3601482-11A9-A0A4-15EB-4F254A90D6F7}"/>
              </a:ext>
            </a:extLst>
          </p:cNvPr>
          <p:cNvSpPr txBox="1"/>
          <p:nvPr userDrawn="1"/>
        </p:nvSpPr>
        <p:spPr>
          <a:xfrm>
            <a:off x="232050" y="2683200"/>
            <a:ext cx="4110900" cy="2117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16" name="Google Shape;84;p8">
            <a:extLst>
              <a:ext uri="{FF2B5EF4-FFF2-40B4-BE49-F238E27FC236}">
                <a16:creationId xmlns:a16="http://schemas.microsoft.com/office/drawing/2014/main" id="{EBC3E3CF-99C2-BC54-1A04-AAEDABA35398}"/>
              </a:ext>
            </a:extLst>
          </p:cNvPr>
          <p:cNvSpPr txBox="1"/>
          <p:nvPr userDrawn="1"/>
        </p:nvSpPr>
        <p:spPr>
          <a:xfrm>
            <a:off x="4800600" y="4724400"/>
            <a:ext cx="4000200" cy="342900"/>
          </a:xfrm>
          <a:prstGeom prst="rect">
            <a:avLst/>
          </a:prstGeom>
          <a:noFill/>
          <a:ln>
            <a:noFill/>
          </a:ln>
        </p:spPr>
        <p:txBody>
          <a:bodyPr spcFirstLastPara="1" wrap="square" lIns="91425" tIns="91425" rIns="91425" bIns="91425" anchor="t" anchorCtr="0">
            <a:noAutofit/>
          </a:bodyPr>
          <a:lstStyle/>
          <a:p>
            <a:pPr algn="r" defTabSz="914400">
              <a:lnSpc>
                <a:spcPct val="115000"/>
              </a:lnSpc>
              <a:buClr>
                <a:srgbClr val="000000"/>
              </a:buClr>
              <a:buSzPts val="1100"/>
              <a:buFont typeface="Arial"/>
              <a:buNone/>
            </a:pPr>
            <a:r>
              <a:rPr lang="en-GB" sz="800" i="1" kern="0" dirty="0">
                <a:solidFill>
                  <a:srgbClr val="000000"/>
                </a:solidFill>
                <a:latin typeface="Arial"/>
                <a:cs typeface="Arial"/>
                <a:sym typeface="Arial"/>
              </a:rPr>
              <a:t>Health services and society </a:t>
            </a:r>
            <a:r>
              <a:rPr lang="en-GB" sz="1000" b="1" kern="0" dirty="0">
                <a:solidFill>
                  <a:srgbClr val="000000"/>
                </a:solidFill>
                <a:latin typeface="Arial"/>
                <a:cs typeface="Arial"/>
                <a:sym typeface="Arial"/>
              </a:rPr>
              <a:t>| Economic impact</a:t>
            </a:r>
            <a:endParaRPr sz="800" i="1" kern="0" dirty="0">
              <a:solidFill>
                <a:srgbClr val="000000"/>
              </a:solidFill>
              <a:latin typeface="Arial"/>
              <a:cs typeface="Arial"/>
              <a:sym typeface="Arial"/>
            </a:endParaRPr>
          </a:p>
        </p:txBody>
      </p:sp>
      <p:sp>
        <p:nvSpPr>
          <p:cNvPr id="17" name="Google Shape;85;p8">
            <a:extLst>
              <a:ext uri="{FF2B5EF4-FFF2-40B4-BE49-F238E27FC236}">
                <a16:creationId xmlns:a16="http://schemas.microsoft.com/office/drawing/2014/main" id="{808D3C3A-FB47-A6AE-E505-B0F00FBDF840}"/>
              </a:ext>
            </a:extLst>
          </p:cNvPr>
          <p:cNvSpPr txBox="1"/>
          <p:nvPr userDrawn="1"/>
        </p:nvSpPr>
        <p:spPr>
          <a:xfrm>
            <a:off x="342900" y="4724400"/>
            <a:ext cx="4000200" cy="3429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SzPts val="1100"/>
              <a:buFont typeface="Arial"/>
              <a:buNone/>
            </a:pPr>
            <a:r>
              <a:rPr lang="en-GB" sz="1000" b="1" kern="0" dirty="0">
                <a:solidFill>
                  <a:srgbClr val="000000"/>
                </a:solidFill>
                <a:latin typeface="Arial"/>
                <a:cs typeface="Arial"/>
                <a:sym typeface="Arial"/>
              </a:rPr>
              <a:t>Organisational impact | </a:t>
            </a:r>
            <a:r>
              <a:rPr lang="en-GB" sz="800" i="1" kern="0" dirty="0">
                <a:solidFill>
                  <a:srgbClr val="000000"/>
                </a:solidFill>
                <a:latin typeface="Arial"/>
                <a:cs typeface="Arial"/>
                <a:sym typeface="Arial"/>
              </a:rPr>
              <a:t>Sections and departments</a:t>
            </a:r>
            <a:endParaRPr sz="800" i="1" kern="0" dirty="0">
              <a:solidFill>
                <a:srgbClr val="000000"/>
              </a:solidFill>
              <a:latin typeface="Arial"/>
              <a:cs typeface="Arial"/>
              <a:sym typeface="Arial"/>
            </a:endParaRPr>
          </a:p>
        </p:txBody>
      </p:sp>
      <p:sp>
        <p:nvSpPr>
          <p:cNvPr id="18" name="Google Shape;86;p8">
            <a:extLst>
              <a:ext uri="{FF2B5EF4-FFF2-40B4-BE49-F238E27FC236}">
                <a16:creationId xmlns:a16="http://schemas.microsoft.com/office/drawing/2014/main" id="{FA7C0DC6-8DAD-11CD-35FC-C525603F7602}"/>
              </a:ext>
            </a:extLst>
          </p:cNvPr>
          <p:cNvSpPr txBox="1"/>
          <p:nvPr userDrawn="1"/>
        </p:nvSpPr>
        <p:spPr>
          <a:xfrm>
            <a:off x="4800600" y="76200"/>
            <a:ext cx="4000200" cy="342900"/>
          </a:xfrm>
          <a:prstGeom prst="rect">
            <a:avLst/>
          </a:prstGeom>
          <a:noFill/>
          <a:ln>
            <a:noFill/>
          </a:ln>
        </p:spPr>
        <p:txBody>
          <a:bodyPr spcFirstLastPara="1" wrap="square" lIns="91425" tIns="91425" rIns="91425" bIns="91425" anchor="t" anchorCtr="0">
            <a:noAutofit/>
          </a:bodyPr>
          <a:lstStyle/>
          <a:p>
            <a:pPr algn="r" defTabSz="914400">
              <a:lnSpc>
                <a:spcPct val="115000"/>
              </a:lnSpc>
              <a:buClr>
                <a:srgbClr val="000000"/>
              </a:buClr>
              <a:buFont typeface="Arial"/>
              <a:buNone/>
            </a:pPr>
            <a:r>
              <a:rPr lang="en-GB" sz="800" i="1" kern="0" dirty="0">
                <a:solidFill>
                  <a:srgbClr val="000000"/>
                </a:solidFill>
                <a:latin typeface="Arial"/>
                <a:cs typeface="Arial"/>
                <a:sym typeface="Arial"/>
              </a:rPr>
              <a:t>Health benefits or risks </a:t>
            </a:r>
            <a:r>
              <a:rPr lang="en-GB" sz="1000" b="1" kern="0" dirty="0">
                <a:solidFill>
                  <a:srgbClr val="000000"/>
                </a:solidFill>
                <a:latin typeface="Arial"/>
                <a:cs typeface="Arial"/>
                <a:sym typeface="Arial"/>
              </a:rPr>
              <a:t>| Clinical impact</a:t>
            </a:r>
            <a:endParaRPr sz="800" i="1" kern="0" dirty="0">
              <a:solidFill>
                <a:srgbClr val="000000"/>
              </a:solidFill>
              <a:latin typeface="Arial"/>
              <a:cs typeface="Arial"/>
              <a:sym typeface="Arial"/>
            </a:endParaRPr>
          </a:p>
        </p:txBody>
      </p:sp>
      <p:sp>
        <p:nvSpPr>
          <p:cNvPr id="19" name="Google Shape;87;p8">
            <a:extLst>
              <a:ext uri="{FF2B5EF4-FFF2-40B4-BE49-F238E27FC236}">
                <a16:creationId xmlns:a16="http://schemas.microsoft.com/office/drawing/2014/main" id="{E3FC0753-40D6-3AE9-AF0B-6518C3F18835}"/>
              </a:ext>
            </a:extLst>
          </p:cNvPr>
          <p:cNvSpPr txBox="1"/>
          <p:nvPr userDrawn="1"/>
        </p:nvSpPr>
        <p:spPr>
          <a:xfrm>
            <a:off x="342900" y="76200"/>
            <a:ext cx="4000200" cy="342900"/>
          </a:xfrm>
          <a:prstGeom prst="rect">
            <a:avLst/>
          </a:prstGeom>
          <a:noFill/>
          <a:ln>
            <a:noFill/>
          </a:ln>
        </p:spPr>
        <p:txBody>
          <a:bodyPr spcFirstLastPara="1" wrap="square" lIns="91425" tIns="91425" rIns="91425" bIns="91425" anchor="t" anchorCtr="0">
            <a:noAutofit/>
          </a:bodyPr>
          <a:lstStyle/>
          <a:p>
            <a:pPr defTabSz="914400">
              <a:lnSpc>
                <a:spcPct val="115000"/>
              </a:lnSpc>
              <a:buClr>
                <a:srgbClr val="000000"/>
              </a:buClr>
              <a:buFont typeface="Arial"/>
              <a:buNone/>
            </a:pPr>
            <a:r>
              <a:rPr lang="en-GB" sz="1000" b="1" kern="0" dirty="0">
                <a:solidFill>
                  <a:srgbClr val="000000"/>
                </a:solidFill>
                <a:latin typeface="Arial"/>
                <a:cs typeface="Arial"/>
                <a:sym typeface="Arial"/>
              </a:rPr>
              <a:t>Impact on the user</a:t>
            </a:r>
            <a:r>
              <a:rPr lang="en-GB" sz="1000" kern="0" dirty="0">
                <a:solidFill>
                  <a:srgbClr val="000000"/>
                </a:solidFill>
                <a:latin typeface="Arial"/>
                <a:cs typeface="Arial"/>
                <a:sym typeface="Arial"/>
              </a:rPr>
              <a:t> | </a:t>
            </a:r>
            <a:r>
              <a:rPr lang="en-GB" sz="800" i="1" kern="0" dirty="0">
                <a:solidFill>
                  <a:srgbClr val="000000"/>
                </a:solidFill>
                <a:latin typeface="Arial"/>
                <a:cs typeface="Arial"/>
                <a:sym typeface="Arial"/>
              </a:rPr>
              <a:t>Patients, next of kin, and staff</a:t>
            </a:r>
            <a:endParaRPr sz="800" i="1" kern="0" dirty="0">
              <a:solidFill>
                <a:srgbClr val="000000"/>
              </a:solidFill>
              <a:latin typeface="Arial"/>
              <a:cs typeface="Arial"/>
              <a:sym typeface="Arial"/>
            </a:endParaRPr>
          </a:p>
        </p:txBody>
      </p:sp>
      <p:sp>
        <p:nvSpPr>
          <p:cNvPr id="20" name="Google Shape;88;p8">
            <a:extLst>
              <a:ext uri="{FF2B5EF4-FFF2-40B4-BE49-F238E27FC236}">
                <a16:creationId xmlns:a16="http://schemas.microsoft.com/office/drawing/2014/main" id="{7433C7E7-C44B-AEEC-D626-89AAA35274D2}"/>
              </a:ext>
            </a:extLst>
          </p:cNvPr>
          <p:cNvSpPr txBox="1"/>
          <p:nvPr userDrawn="1"/>
        </p:nvSpPr>
        <p:spPr>
          <a:xfrm>
            <a:off x="3000900" y="3473700"/>
            <a:ext cx="3093300" cy="1219500"/>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endParaRPr sz="1400"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9D0EB223-D335-36E7-27D5-5585FF9297CB}"/>
              </a:ext>
            </a:extLst>
          </p:cNvPr>
          <p:cNvPicPr>
            <a:picLocks noChangeAspect="1"/>
          </p:cNvPicPr>
          <p:nvPr userDrawn="1"/>
        </p:nvPicPr>
        <p:blipFill>
          <a:blip r:embed="rId2"/>
          <a:stretch>
            <a:fillRect/>
          </a:stretch>
        </p:blipFill>
        <p:spPr>
          <a:xfrm>
            <a:off x="3273398" y="1278100"/>
            <a:ext cx="2597850" cy="2597850"/>
          </a:xfrm>
          <a:prstGeom prst="rect">
            <a:avLst/>
          </a:prstGeom>
        </p:spPr>
      </p:pic>
    </p:spTree>
    <p:extLst>
      <p:ext uri="{BB962C8B-B14F-4D97-AF65-F5344CB8AC3E}">
        <p14:creationId xmlns:p14="http://schemas.microsoft.com/office/powerpoint/2010/main" val="35003801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C764DE79-268F-4C1A-8933-263129D2AF90}" type="datetimeFigureOut">
              <a:rPr lang="en-US" smtClean="0"/>
              <a:pPr/>
              <a:t>12/20/23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0952224"/>
      </p:ext>
    </p:extLst>
  </p:cSld>
  <p:clrMap bg1="lt1" tx1="dk1" bg2="lt2" tx2="dk2" accent1="accent1" accent2="accent2" accent3="accent3" accent4="accent4" accent5="accent5" accent6="accent6" hlink="hlink" folHlink="folHlink"/>
  <p:sldLayoutIdLst>
    <p:sldLayoutId id="2147483663" r:id="rId1"/>
    <p:sldLayoutId id="2147483713" r:id="rId2"/>
    <p:sldLayoutId id="2147483714" r:id="rId3"/>
    <p:sldLayoutId id="2147483664" r:id="rId4"/>
    <p:sldLayoutId id="2147483665" r:id="rId5"/>
    <p:sldLayoutId id="2147483734"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5" r:id="rId46"/>
    <p:sldLayoutId id="2147483716" r:id="rId47"/>
    <p:sldLayoutId id="2147483717" r:id="rId48"/>
    <p:sldLayoutId id="2147483718" r:id="rId49"/>
    <p:sldLayoutId id="2147483730" r:id="rId50"/>
    <p:sldLayoutId id="2147483738" r:id="rId51"/>
    <p:sldLayoutId id="2147483732" r:id="rId52"/>
    <p:sldLayoutId id="2147483733" r:id="rId53"/>
    <p:sldLayoutId id="2147483719" r:id="rId54"/>
    <p:sldLayoutId id="2147483720" r:id="rId55"/>
    <p:sldLayoutId id="2147483721" r:id="rId56"/>
    <p:sldLayoutId id="2147483722" r:id="rId57"/>
    <p:sldLayoutId id="2147483723" r:id="rId58"/>
    <p:sldLayoutId id="2147483724" r:id="rId5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28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3;p26">
            <a:extLst>
              <a:ext uri="{FF2B5EF4-FFF2-40B4-BE49-F238E27FC236}">
                <a16:creationId xmlns:a16="http://schemas.microsoft.com/office/drawing/2014/main" id="{1BBF5C13-3561-A720-6FCC-C56164E29E09}"/>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F4D8E"/>
              </a:buClr>
              <a:buSzPts val="1000"/>
              <a:buFont typeface="Arial"/>
              <a:buChar char="●"/>
            </a:pPr>
            <a:r>
              <a:rPr lang="en-GB" sz="1000" kern="0" dirty="0">
                <a:solidFill>
                  <a:srgbClr val="1F4D8E"/>
                </a:solidFill>
                <a:latin typeface="Arial"/>
                <a:cs typeface="Arial"/>
                <a:sym typeface="Arial"/>
              </a:rPr>
              <a:t>[Fill in]</a:t>
            </a:r>
            <a:endParaRPr sz="1000" kern="0" dirty="0">
              <a:solidFill>
                <a:srgbClr val="1F4D8E"/>
              </a:solidFill>
              <a:latin typeface="Arial"/>
              <a:cs typeface="Arial"/>
              <a:sym typeface="Arial"/>
            </a:endParaRPr>
          </a:p>
        </p:txBody>
      </p:sp>
    </p:spTree>
    <p:extLst>
      <p:ext uri="{BB962C8B-B14F-4D97-AF65-F5344CB8AC3E}">
        <p14:creationId xmlns:p14="http://schemas.microsoft.com/office/powerpoint/2010/main" val="279387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248;p27">
            <a:extLst>
              <a:ext uri="{FF2B5EF4-FFF2-40B4-BE49-F238E27FC236}">
                <a16:creationId xmlns:a16="http://schemas.microsoft.com/office/drawing/2014/main" id="{770204D3-3F84-A817-4FE6-3DD8D70E2A46}"/>
              </a:ext>
            </a:extLst>
          </p:cNvPr>
          <p:cNvSpPr/>
          <p:nvPr/>
        </p:nvSpPr>
        <p:spPr>
          <a:xfrm>
            <a:off x="342900" y="1030846"/>
            <a:ext cx="1521900" cy="806100"/>
          </a:xfrm>
          <a:prstGeom prst="rect">
            <a:avLst/>
          </a:prstGeom>
          <a:noFill/>
          <a:ln w="9525" cap="flat" cmpd="sng">
            <a:solidFill>
              <a:srgbClr val="25114F"/>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1F4D8E"/>
                </a:solidFill>
                <a:latin typeface="Arial"/>
                <a:cs typeface="Arial"/>
                <a:sym typeface="Arial"/>
              </a:rPr>
              <a:t>[Write here]</a:t>
            </a:r>
            <a:endParaRPr sz="800" i="1" kern="0" dirty="0">
              <a:solidFill>
                <a:srgbClr val="1F4D8E"/>
              </a:solidFill>
              <a:latin typeface="Arial"/>
              <a:cs typeface="Arial"/>
              <a:sym typeface="Arial"/>
            </a:endParaRPr>
          </a:p>
        </p:txBody>
      </p:sp>
      <p:sp>
        <p:nvSpPr>
          <p:cNvPr id="23" name="Google Shape;249;p27">
            <a:extLst>
              <a:ext uri="{FF2B5EF4-FFF2-40B4-BE49-F238E27FC236}">
                <a16:creationId xmlns:a16="http://schemas.microsoft.com/office/drawing/2014/main" id="{049CC74C-041C-DD12-A83A-680210A9C485}"/>
              </a:ext>
            </a:extLst>
          </p:cNvPr>
          <p:cNvSpPr/>
          <p:nvPr/>
        </p:nvSpPr>
        <p:spPr>
          <a:xfrm>
            <a:off x="2076213" y="1030846"/>
            <a:ext cx="1521900" cy="806100"/>
          </a:xfrm>
          <a:prstGeom prst="rect">
            <a:avLst/>
          </a:prstGeom>
          <a:noFill/>
          <a:ln w="9525" cap="flat" cmpd="sng">
            <a:solidFill>
              <a:srgbClr val="25114F"/>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24" name="Google Shape;250;p27">
            <a:extLst>
              <a:ext uri="{FF2B5EF4-FFF2-40B4-BE49-F238E27FC236}">
                <a16:creationId xmlns:a16="http://schemas.microsoft.com/office/drawing/2014/main" id="{D2EE1404-A3F6-9FE3-075B-9C2522735C4B}"/>
              </a:ext>
            </a:extLst>
          </p:cNvPr>
          <p:cNvSpPr/>
          <p:nvPr/>
        </p:nvSpPr>
        <p:spPr>
          <a:xfrm>
            <a:off x="3809525" y="1030846"/>
            <a:ext cx="1521900" cy="806100"/>
          </a:xfrm>
          <a:prstGeom prst="rect">
            <a:avLst/>
          </a:prstGeom>
          <a:noFill/>
          <a:ln w="9525" cap="flat" cmpd="sng">
            <a:solidFill>
              <a:srgbClr val="25114F"/>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SzPts val="1100"/>
              <a:buFont typeface="Arial"/>
              <a:buNone/>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25" name="Google Shape;251;p27">
            <a:extLst>
              <a:ext uri="{FF2B5EF4-FFF2-40B4-BE49-F238E27FC236}">
                <a16:creationId xmlns:a16="http://schemas.microsoft.com/office/drawing/2014/main" id="{231C7D5D-ED0F-DE69-CA33-01E38DB14F45}"/>
              </a:ext>
            </a:extLst>
          </p:cNvPr>
          <p:cNvSpPr/>
          <p:nvPr/>
        </p:nvSpPr>
        <p:spPr>
          <a:xfrm>
            <a:off x="5542838" y="1030846"/>
            <a:ext cx="1521900" cy="806100"/>
          </a:xfrm>
          <a:prstGeom prst="rect">
            <a:avLst/>
          </a:prstGeom>
          <a:noFill/>
          <a:ln w="9525" cap="flat" cmpd="sng">
            <a:solidFill>
              <a:srgbClr val="25114F"/>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SzPts val="1100"/>
              <a:buFont typeface="Arial"/>
              <a:buNone/>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26" name="Google Shape;252;p27">
            <a:extLst>
              <a:ext uri="{FF2B5EF4-FFF2-40B4-BE49-F238E27FC236}">
                <a16:creationId xmlns:a16="http://schemas.microsoft.com/office/drawing/2014/main" id="{395178A8-9B4A-2933-E3FD-92C80A6541FA}"/>
              </a:ext>
            </a:extLst>
          </p:cNvPr>
          <p:cNvSpPr/>
          <p:nvPr/>
        </p:nvSpPr>
        <p:spPr>
          <a:xfrm>
            <a:off x="7276150" y="1030846"/>
            <a:ext cx="1521900" cy="806100"/>
          </a:xfrm>
          <a:prstGeom prst="rect">
            <a:avLst/>
          </a:prstGeom>
          <a:noFill/>
          <a:ln w="9525" cap="flat" cmpd="sng">
            <a:solidFill>
              <a:srgbClr val="25114F"/>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SzPts val="1100"/>
              <a:buFont typeface="Arial"/>
              <a:buNone/>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27" name="Google Shape;253;p27">
            <a:extLst>
              <a:ext uri="{FF2B5EF4-FFF2-40B4-BE49-F238E27FC236}">
                <a16:creationId xmlns:a16="http://schemas.microsoft.com/office/drawing/2014/main" id="{E9468124-B611-EE1A-53D5-BF82BC456045}"/>
              </a:ext>
            </a:extLst>
          </p:cNvPr>
          <p:cNvSpPr/>
          <p:nvPr/>
        </p:nvSpPr>
        <p:spPr>
          <a:xfrm>
            <a:off x="342900" y="2246933"/>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[Fill in actors]</a:t>
            </a:r>
          </a:p>
        </p:txBody>
      </p:sp>
      <p:sp>
        <p:nvSpPr>
          <p:cNvPr id="28" name="Google Shape;254;p27">
            <a:extLst>
              <a:ext uri="{FF2B5EF4-FFF2-40B4-BE49-F238E27FC236}">
                <a16:creationId xmlns:a16="http://schemas.microsoft.com/office/drawing/2014/main" id="{048C028D-10E0-22CB-1A50-2AF0D6A82013}"/>
              </a:ext>
            </a:extLst>
          </p:cNvPr>
          <p:cNvSpPr/>
          <p:nvPr/>
        </p:nvSpPr>
        <p:spPr>
          <a:xfrm>
            <a:off x="342900" y="3117880"/>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[Fill in resources]</a:t>
            </a:r>
            <a:endParaRPr sz="800" i="1" kern="0" dirty="0">
              <a:solidFill>
                <a:srgbClr val="1F4D8E"/>
              </a:solidFill>
              <a:latin typeface="Arial"/>
              <a:cs typeface="Arial"/>
              <a:sym typeface="Arial"/>
            </a:endParaRPr>
          </a:p>
        </p:txBody>
      </p:sp>
      <p:sp>
        <p:nvSpPr>
          <p:cNvPr id="29" name="Google Shape;255;p27">
            <a:extLst>
              <a:ext uri="{FF2B5EF4-FFF2-40B4-BE49-F238E27FC236}">
                <a16:creationId xmlns:a16="http://schemas.microsoft.com/office/drawing/2014/main" id="{8CE6820E-1B22-6CBC-C317-B4F10CBFC4EF}"/>
              </a:ext>
            </a:extLst>
          </p:cNvPr>
          <p:cNvSpPr/>
          <p:nvPr/>
        </p:nvSpPr>
        <p:spPr>
          <a:xfrm>
            <a:off x="342900" y="3988827"/>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[Fill in guidelines]</a:t>
            </a:r>
            <a:endParaRPr sz="800" i="1" kern="0" dirty="0">
              <a:solidFill>
                <a:srgbClr val="1F4D8E"/>
              </a:solidFill>
              <a:latin typeface="Arial"/>
              <a:cs typeface="Arial"/>
              <a:sym typeface="Arial"/>
            </a:endParaRPr>
          </a:p>
        </p:txBody>
      </p:sp>
      <p:sp>
        <p:nvSpPr>
          <p:cNvPr id="30" name="Google Shape;256;p27">
            <a:extLst>
              <a:ext uri="{FF2B5EF4-FFF2-40B4-BE49-F238E27FC236}">
                <a16:creationId xmlns:a16="http://schemas.microsoft.com/office/drawing/2014/main" id="{B2389627-7A30-C106-478D-4D4E18D0D75A}"/>
              </a:ext>
            </a:extLst>
          </p:cNvPr>
          <p:cNvSpPr/>
          <p:nvPr/>
        </p:nvSpPr>
        <p:spPr>
          <a:xfrm>
            <a:off x="2076225" y="2246933"/>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31" name="Google Shape;257;p27">
            <a:extLst>
              <a:ext uri="{FF2B5EF4-FFF2-40B4-BE49-F238E27FC236}">
                <a16:creationId xmlns:a16="http://schemas.microsoft.com/office/drawing/2014/main" id="{038C370F-363B-723A-6AF0-7B208D86DFA5}"/>
              </a:ext>
            </a:extLst>
          </p:cNvPr>
          <p:cNvSpPr/>
          <p:nvPr/>
        </p:nvSpPr>
        <p:spPr>
          <a:xfrm>
            <a:off x="2076225" y="3117880"/>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32" name="Google Shape;258;p27">
            <a:extLst>
              <a:ext uri="{FF2B5EF4-FFF2-40B4-BE49-F238E27FC236}">
                <a16:creationId xmlns:a16="http://schemas.microsoft.com/office/drawing/2014/main" id="{85706449-59F3-4F5B-F5F6-F45D69F71103}"/>
              </a:ext>
            </a:extLst>
          </p:cNvPr>
          <p:cNvSpPr/>
          <p:nvPr/>
        </p:nvSpPr>
        <p:spPr>
          <a:xfrm>
            <a:off x="2076225" y="3988827"/>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33" name="Google Shape;259;p27">
            <a:extLst>
              <a:ext uri="{FF2B5EF4-FFF2-40B4-BE49-F238E27FC236}">
                <a16:creationId xmlns:a16="http://schemas.microsoft.com/office/drawing/2014/main" id="{96205CBE-F69E-F864-AF6C-8732519302F9}"/>
              </a:ext>
            </a:extLst>
          </p:cNvPr>
          <p:cNvSpPr/>
          <p:nvPr/>
        </p:nvSpPr>
        <p:spPr>
          <a:xfrm>
            <a:off x="3809550" y="2246933"/>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34" name="Google Shape;260;p27">
            <a:extLst>
              <a:ext uri="{FF2B5EF4-FFF2-40B4-BE49-F238E27FC236}">
                <a16:creationId xmlns:a16="http://schemas.microsoft.com/office/drawing/2014/main" id="{A55F1947-A0F7-EFEA-9B8F-4AB859507CA9}"/>
              </a:ext>
            </a:extLst>
          </p:cNvPr>
          <p:cNvSpPr/>
          <p:nvPr/>
        </p:nvSpPr>
        <p:spPr>
          <a:xfrm>
            <a:off x="3809550" y="3117880"/>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35" name="Google Shape;261;p27">
            <a:extLst>
              <a:ext uri="{FF2B5EF4-FFF2-40B4-BE49-F238E27FC236}">
                <a16:creationId xmlns:a16="http://schemas.microsoft.com/office/drawing/2014/main" id="{C925A6A6-DA37-424D-A433-60F7C0F1A513}"/>
              </a:ext>
            </a:extLst>
          </p:cNvPr>
          <p:cNvSpPr/>
          <p:nvPr/>
        </p:nvSpPr>
        <p:spPr>
          <a:xfrm>
            <a:off x="3809550" y="3988827"/>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a:p>
            <a:pPr defTabSz="914400">
              <a:buClr>
                <a:srgbClr val="000000"/>
              </a:buClr>
              <a:buFont typeface="Arial"/>
              <a:buNone/>
            </a:pPr>
            <a:endParaRPr sz="800" i="1" kern="0" dirty="0">
              <a:solidFill>
                <a:srgbClr val="1F4D8E"/>
              </a:solidFill>
              <a:latin typeface="Arial"/>
              <a:cs typeface="Arial"/>
              <a:sym typeface="Arial"/>
            </a:endParaRPr>
          </a:p>
        </p:txBody>
      </p:sp>
      <p:sp>
        <p:nvSpPr>
          <p:cNvPr id="36" name="Google Shape;262;p27">
            <a:extLst>
              <a:ext uri="{FF2B5EF4-FFF2-40B4-BE49-F238E27FC236}">
                <a16:creationId xmlns:a16="http://schemas.microsoft.com/office/drawing/2014/main" id="{96F036D9-83A9-6BA0-CAB6-EBBFD308AF15}"/>
              </a:ext>
            </a:extLst>
          </p:cNvPr>
          <p:cNvSpPr/>
          <p:nvPr/>
        </p:nvSpPr>
        <p:spPr>
          <a:xfrm>
            <a:off x="5542875" y="2246933"/>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37" name="Google Shape;263;p27">
            <a:extLst>
              <a:ext uri="{FF2B5EF4-FFF2-40B4-BE49-F238E27FC236}">
                <a16:creationId xmlns:a16="http://schemas.microsoft.com/office/drawing/2014/main" id="{A4C863E3-DFAD-AF50-52DB-B9606209670B}"/>
              </a:ext>
            </a:extLst>
          </p:cNvPr>
          <p:cNvSpPr/>
          <p:nvPr/>
        </p:nvSpPr>
        <p:spPr>
          <a:xfrm>
            <a:off x="5542875" y="3117880"/>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38" name="Google Shape;264;p27">
            <a:extLst>
              <a:ext uri="{FF2B5EF4-FFF2-40B4-BE49-F238E27FC236}">
                <a16:creationId xmlns:a16="http://schemas.microsoft.com/office/drawing/2014/main" id="{F0FFFB2F-892C-3A6D-2389-C0CB64D17168}"/>
              </a:ext>
            </a:extLst>
          </p:cNvPr>
          <p:cNvSpPr/>
          <p:nvPr/>
        </p:nvSpPr>
        <p:spPr>
          <a:xfrm>
            <a:off x="5542875" y="3988827"/>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39" name="Google Shape;265;p27">
            <a:extLst>
              <a:ext uri="{FF2B5EF4-FFF2-40B4-BE49-F238E27FC236}">
                <a16:creationId xmlns:a16="http://schemas.microsoft.com/office/drawing/2014/main" id="{3992D866-0F24-ACFA-3DF5-D05BD61098FB}"/>
              </a:ext>
            </a:extLst>
          </p:cNvPr>
          <p:cNvSpPr/>
          <p:nvPr/>
        </p:nvSpPr>
        <p:spPr>
          <a:xfrm>
            <a:off x="7276200" y="2246933"/>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40" name="Google Shape;266;p27">
            <a:extLst>
              <a:ext uri="{FF2B5EF4-FFF2-40B4-BE49-F238E27FC236}">
                <a16:creationId xmlns:a16="http://schemas.microsoft.com/office/drawing/2014/main" id="{512803D6-4D10-53A3-4D8C-473823C5E7F9}"/>
              </a:ext>
            </a:extLst>
          </p:cNvPr>
          <p:cNvSpPr/>
          <p:nvPr/>
        </p:nvSpPr>
        <p:spPr>
          <a:xfrm>
            <a:off x="7276200" y="3117880"/>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
        <p:nvSpPr>
          <p:cNvPr id="41" name="Google Shape;267;p27">
            <a:extLst>
              <a:ext uri="{FF2B5EF4-FFF2-40B4-BE49-F238E27FC236}">
                <a16:creationId xmlns:a16="http://schemas.microsoft.com/office/drawing/2014/main" id="{2B6B3CFB-780A-657F-71BE-8EB2D5795AA8}"/>
              </a:ext>
            </a:extLst>
          </p:cNvPr>
          <p:cNvSpPr/>
          <p:nvPr/>
        </p:nvSpPr>
        <p:spPr>
          <a:xfrm>
            <a:off x="7276200" y="3988827"/>
            <a:ext cx="1521900" cy="806100"/>
          </a:xfrm>
          <a:prstGeom prst="rect">
            <a:avLst/>
          </a:prstGeom>
          <a:solidFill>
            <a:srgbClr val="E8EDF5"/>
          </a:solidFill>
          <a:ln>
            <a:noFill/>
          </a:ln>
        </p:spPr>
        <p:txBody>
          <a:bodyPr spcFirstLastPara="1" wrap="square" lIns="91425" tIns="91425" rIns="91425" bIns="91425" anchor="t" anchorCtr="0">
            <a:noAutofit/>
          </a:bodyPr>
          <a:lstStyle/>
          <a:p>
            <a:pPr marL="91440" indent="-96520" defTabSz="914400">
              <a:buClr>
                <a:srgbClr val="1F4D8E"/>
              </a:buClr>
              <a:buSzPts val="800"/>
              <a:buFont typeface="Arial"/>
              <a:buChar char="●"/>
            </a:pPr>
            <a:r>
              <a:rPr lang="en-GB" sz="800" i="1" kern="0" dirty="0">
                <a:solidFill>
                  <a:srgbClr val="1F4D8E"/>
                </a:solidFill>
                <a:latin typeface="Arial"/>
                <a:cs typeface="Arial"/>
                <a:sym typeface="Arial"/>
              </a:rPr>
              <a:t>…</a:t>
            </a:r>
            <a:endParaRPr sz="800" i="1" kern="0" dirty="0">
              <a:solidFill>
                <a:srgbClr val="1F4D8E"/>
              </a:solidFill>
              <a:latin typeface="Arial"/>
              <a:cs typeface="Arial"/>
              <a:sym typeface="Arial"/>
            </a:endParaRPr>
          </a:p>
        </p:txBody>
      </p:sp>
    </p:spTree>
    <p:extLst>
      <p:ext uri="{BB962C8B-B14F-4D97-AF65-F5344CB8AC3E}">
        <p14:creationId xmlns:p14="http://schemas.microsoft.com/office/powerpoint/2010/main" val="161859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2;p28">
            <a:extLst>
              <a:ext uri="{FF2B5EF4-FFF2-40B4-BE49-F238E27FC236}">
                <a16:creationId xmlns:a16="http://schemas.microsoft.com/office/drawing/2014/main" id="{563B36C4-C24E-6C21-190F-0B4F1EFEFF84}"/>
              </a:ext>
            </a:extLst>
          </p:cNvPr>
          <p:cNvSpPr txBox="1"/>
          <p:nvPr/>
        </p:nvSpPr>
        <p:spPr>
          <a:xfrm>
            <a:off x="4800900" y="1670359"/>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5" name="Google Shape;273;p28">
            <a:extLst>
              <a:ext uri="{FF2B5EF4-FFF2-40B4-BE49-F238E27FC236}">
                <a16:creationId xmlns:a16="http://schemas.microsoft.com/office/drawing/2014/main" id="{B2383D90-96E0-B923-8AF5-980628A8A92D}"/>
              </a:ext>
            </a:extLst>
          </p:cNvPr>
          <p:cNvSpPr txBox="1"/>
          <p:nvPr/>
        </p:nvSpPr>
        <p:spPr>
          <a:xfrm>
            <a:off x="343150" y="1670275"/>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64339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8;p29">
            <a:extLst>
              <a:ext uri="{FF2B5EF4-FFF2-40B4-BE49-F238E27FC236}">
                <a16:creationId xmlns:a16="http://schemas.microsoft.com/office/drawing/2014/main" id="{DF19EBF3-0D80-DE10-AC93-EB28FA3C0F06}"/>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F4D8E"/>
              </a:buClr>
              <a:buSzPts val="1000"/>
              <a:buFont typeface="Arial"/>
              <a:buChar char="●"/>
            </a:pPr>
            <a:r>
              <a:rPr lang="en-GB" sz="1000" kern="0" dirty="0">
                <a:solidFill>
                  <a:srgbClr val="1F4D8E"/>
                </a:solidFill>
                <a:latin typeface="Arial"/>
                <a:cs typeface="Arial"/>
                <a:sym typeface="Arial"/>
              </a:rPr>
              <a:t>[Fill in]</a:t>
            </a:r>
            <a:endParaRPr sz="1000" kern="0" dirty="0">
              <a:solidFill>
                <a:srgbClr val="1F4D8E"/>
              </a:solidFill>
              <a:latin typeface="Arial"/>
              <a:cs typeface="Arial"/>
              <a:sym typeface="Arial"/>
            </a:endParaRPr>
          </a:p>
        </p:txBody>
      </p:sp>
    </p:spTree>
    <p:extLst>
      <p:ext uri="{BB962C8B-B14F-4D97-AF65-F5344CB8AC3E}">
        <p14:creationId xmlns:p14="http://schemas.microsoft.com/office/powerpoint/2010/main" val="73989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83;p30">
            <a:extLst>
              <a:ext uri="{FF2B5EF4-FFF2-40B4-BE49-F238E27FC236}">
                <a16:creationId xmlns:a16="http://schemas.microsoft.com/office/drawing/2014/main" id="{29C84B55-15B4-0767-FC9A-0CF388E61D36}"/>
              </a:ext>
            </a:extLst>
          </p:cNvPr>
          <p:cNvSpPr txBox="1"/>
          <p:nvPr/>
        </p:nvSpPr>
        <p:spPr>
          <a:xfrm>
            <a:off x="339175" y="1842950"/>
            <a:ext cx="2054700" cy="29574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7" name="Google Shape;284;p30">
            <a:extLst>
              <a:ext uri="{FF2B5EF4-FFF2-40B4-BE49-F238E27FC236}">
                <a16:creationId xmlns:a16="http://schemas.microsoft.com/office/drawing/2014/main" id="{3B3EDB13-1DAD-1688-1FDA-C9C57F447E1B}"/>
              </a:ext>
            </a:extLst>
          </p:cNvPr>
          <p:cNvSpPr txBox="1"/>
          <p:nvPr/>
        </p:nvSpPr>
        <p:spPr>
          <a:xfrm>
            <a:off x="2475713" y="1842950"/>
            <a:ext cx="2054700" cy="29574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8" name="Google Shape;285;p30">
            <a:extLst>
              <a:ext uri="{FF2B5EF4-FFF2-40B4-BE49-F238E27FC236}">
                <a16:creationId xmlns:a16="http://schemas.microsoft.com/office/drawing/2014/main" id="{CF049035-A7B6-E548-C675-9392196D7741}"/>
              </a:ext>
            </a:extLst>
          </p:cNvPr>
          <p:cNvSpPr txBox="1"/>
          <p:nvPr/>
        </p:nvSpPr>
        <p:spPr>
          <a:xfrm>
            <a:off x="4611050" y="1842950"/>
            <a:ext cx="2054700" cy="29574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9" name="Google Shape;286;p30">
            <a:extLst>
              <a:ext uri="{FF2B5EF4-FFF2-40B4-BE49-F238E27FC236}">
                <a16:creationId xmlns:a16="http://schemas.microsoft.com/office/drawing/2014/main" id="{B1D44670-CC76-BB04-67AB-A17A0FCC6750}"/>
              </a:ext>
            </a:extLst>
          </p:cNvPr>
          <p:cNvSpPr txBox="1"/>
          <p:nvPr/>
        </p:nvSpPr>
        <p:spPr>
          <a:xfrm>
            <a:off x="6746375" y="1842950"/>
            <a:ext cx="2054700" cy="29574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32184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1;p31">
            <a:extLst>
              <a:ext uri="{FF2B5EF4-FFF2-40B4-BE49-F238E27FC236}">
                <a16:creationId xmlns:a16="http://schemas.microsoft.com/office/drawing/2014/main" id="{AF30EC77-DB02-CE13-85C2-C730A6ED84E4}"/>
              </a:ext>
            </a:extLst>
          </p:cNvPr>
          <p:cNvSpPr txBox="1"/>
          <p:nvPr/>
        </p:nvSpPr>
        <p:spPr>
          <a:xfrm>
            <a:off x="340750" y="1806450"/>
            <a:ext cx="4000200" cy="2994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5" name="Google Shape;292;p31">
            <a:extLst>
              <a:ext uri="{FF2B5EF4-FFF2-40B4-BE49-F238E27FC236}">
                <a16:creationId xmlns:a16="http://schemas.microsoft.com/office/drawing/2014/main" id="{C3CC0519-4038-9853-D151-2A461C7A67C2}"/>
              </a:ext>
            </a:extLst>
          </p:cNvPr>
          <p:cNvSpPr txBox="1"/>
          <p:nvPr/>
        </p:nvSpPr>
        <p:spPr>
          <a:xfrm>
            <a:off x="4800600" y="1806450"/>
            <a:ext cx="4000200" cy="2994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3985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0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1;p33">
            <a:extLst>
              <a:ext uri="{FF2B5EF4-FFF2-40B4-BE49-F238E27FC236}">
                <a16:creationId xmlns:a16="http://schemas.microsoft.com/office/drawing/2014/main" id="{73BC2BD6-242E-6625-28FF-D124EE771D99}"/>
              </a:ext>
            </a:extLst>
          </p:cNvPr>
          <p:cNvSpPr txBox="1"/>
          <p:nvPr/>
        </p:nvSpPr>
        <p:spPr>
          <a:xfrm>
            <a:off x="480060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5" name="Google Shape;302;p33">
            <a:extLst>
              <a:ext uri="{FF2B5EF4-FFF2-40B4-BE49-F238E27FC236}">
                <a16:creationId xmlns:a16="http://schemas.microsoft.com/office/drawing/2014/main" id="{858AEF2B-3AE7-F6BA-8CB4-117BA7C92CDE}"/>
              </a:ext>
            </a:extLst>
          </p:cNvPr>
          <p:cNvSpPr txBox="1"/>
          <p:nvPr/>
        </p:nvSpPr>
        <p:spPr>
          <a:xfrm>
            <a:off x="34315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235534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3;p18">
            <a:extLst>
              <a:ext uri="{FF2B5EF4-FFF2-40B4-BE49-F238E27FC236}">
                <a16:creationId xmlns:a16="http://schemas.microsoft.com/office/drawing/2014/main" id="{B3BC00AE-2E3E-1354-4C35-EDA96935A6B6}"/>
              </a:ext>
            </a:extLst>
          </p:cNvPr>
          <p:cNvSpPr txBox="1"/>
          <p:nvPr/>
        </p:nvSpPr>
        <p:spPr>
          <a:xfrm>
            <a:off x="458550" y="3433925"/>
            <a:ext cx="3657600" cy="1364100"/>
          </a:xfrm>
          <a:prstGeom prst="rect">
            <a:avLst/>
          </a:prstGeom>
          <a:noFill/>
          <a:ln>
            <a:noFill/>
          </a:ln>
        </p:spPr>
        <p:txBody>
          <a:bodyPr spcFirstLastPara="1" wrap="square" lIns="91425" tIns="91425" rIns="91425" bIns="91425" anchor="t" anchorCtr="0">
            <a:noAutofit/>
          </a:bodyPr>
          <a:lstStyle/>
          <a:p>
            <a:pPr marL="82296" indent="-109220" defTabSz="914400">
              <a:spcAft>
                <a:spcPts val="1000"/>
              </a:spcAft>
              <a:buClr>
                <a:srgbClr val="1E8E71"/>
              </a:buClr>
              <a:buSzPts val="1000"/>
              <a:buFont typeface="Arial"/>
              <a:buChar char="●"/>
            </a:pPr>
            <a:r>
              <a:rPr lang="en-GB" sz="1000" kern="0" dirty="0">
                <a:solidFill>
                  <a:srgbClr val="1E8E71"/>
                </a:solidFill>
                <a:latin typeface="Arial"/>
                <a:cs typeface="Arial"/>
                <a:sym typeface="Arial"/>
              </a:rPr>
              <a:t>[Fill in] </a:t>
            </a:r>
            <a:endParaRPr sz="1000" kern="0" dirty="0">
              <a:solidFill>
                <a:srgbClr val="1E8E71"/>
              </a:solidFill>
              <a:latin typeface="Arial"/>
              <a:cs typeface="Arial"/>
              <a:sym typeface="Arial"/>
            </a:endParaRPr>
          </a:p>
        </p:txBody>
      </p:sp>
      <p:sp>
        <p:nvSpPr>
          <p:cNvPr id="7" name="Google Shape;164;p18">
            <a:extLst>
              <a:ext uri="{FF2B5EF4-FFF2-40B4-BE49-F238E27FC236}">
                <a16:creationId xmlns:a16="http://schemas.microsoft.com/office/drawing/2014/main" id="{DA276015-08A1-D69B-8822-65D9F9A8CFFF}"/>
              </a:ext>
            </a:extLst>
          </p:cNvPr>
          <p:cNvSpPr txBox="1"/>
          <p:nvPr/>
        </p:nvSpPr>
        <p:spPr>
          <a:xfrm>
            <a:off x="4905525" y="3737625"/>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8" name="Google Shape;165;p18">
            <a:extLst>
              <a:ext uri="{FF2B5EF4-FFF2-40B4-BE49-F238E27FC236}">
                <a16:creationId xmlns:a16="http://schemas.microsoft.com/office/drawing/2014/main" id="{EBF60D65-ADDF-6198-4518-D5D222FD6033}"/>
              </a:ext>
            </a:extLst>
          </p:cNvPr>
          <p:cNvSpPr txBox="1"/>
          <p:nvPr/>
        </p:nvSpPr>
        <p:spPr>
          <a:xfrm>
            <a:off x="4905525" y="4345550"/>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9" name="Google Shape;166;p18">
            <a:extLst>
              <a:ext uri="{FF2B5EF4-FFF2-40B4-BE49-F238E27FC236}">
                <a16:creationId xmlns:a16="http://schemas.microsoft.com/office/drawing/2014/main" id="{ABA5C5A1-7CCA-7526-650A-BF3024D5B5A6}"/>
              </a:ext>
            </a:extLst>
          </p:cNvPr>
          <p:cNvSpPr txBox="1"/>
          <p:nvPr/>
        </p:nvSpPr>
        <p:spPr>
          <a:xfrm>
            <a:off x="811121" y="2571750"/>
            <a:ext cx="32724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1E8E71"/>
                </a:solidFill>
                <a:latin typeface="Arial"/>
                <a:cs typeface="Arial"/>
                <a:sym typeface="Arial"/>
              </a:rPr>
              <a:t>[Give the innovation work a short title]</a:t>
            </a:r>
            <a:r>
              <a:rPr lang="en-GB" sz="1000" b="1" kern="0" dirty="0">
                <a:solidFill>
                  <a:srgbClr val="1E8E71"/>
                </a:solidFill>
                <a:latin typeface="Arial"/>
                <a:cs typeface="Arial"/>
                <a:sym typeface="Arial"/>
              </a:rPr>
              <a:t> </a:t>
            </a:r>
            <a:endParaRPr sz="1000" kern="0" dirty="0">
              <a:solidFill>
                <a:srgbClr val="1E8E71"/>
              </a:solidFill>
              <a:latin typeface="Arial"/>
              <a:cs typeface="Arial"/>
              <a:sym typeface="Arial"/>
            </a:endParaRPr>
          </a:p>
        </p:txBody>
      </p:sp>
    </p:spTree>
    <p:extLst>
      <p:ext uri="{BB962C8B-B14F-4D97-AF65-F5344CB8AC3E}">
        <p14:creationId xmlns:p14="http://schemas.microsoft.com/office/powerpoint/2010/main" val="145648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90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9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5;p20">
            <a:extLst>
              <a:ext uri="{FF2B5EF4-FFF2-40B4-BE49-F238E27FC236}">
                <a16:creationId xmlns:a16="http://schemas.microsoft.com/office/drawing/2014/main" id="{457CAE6D-DFC3-4ED3-A788-4E4D27BD92FA}"/>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E8E71"/>
              </a:buClr>
              <a:buSzPts val="1000"/>
              <a:buFont typeface="Arial"/>
              <a:buChar char="●"/>
            </a:pPr>
            <a:r>
              <a:rPr lang="en-GB" sz="1000" kern="0" dirty="0">
                <a:solidFill>
                  <a:srgbClr val="1E8E71"/>
                </a:solidFill>
                <a:latin typeface="Arial"/>
                <a:cs typeface="Arial"/>
                <a:sym typeface="Arial"/>
              </a:rPr>
              <a:t>[Fill in]</a:t>
            </a:r>
            <a:endParaRPr sz="1000" kern="0" dirty="0">
              <a:solidFill>
                <a:srgbClr val="1E8E71"/>
              </a:solidFill>
              <a:latin typeface="Arial"/>
              <a:cs typeface="Arial"/>
              <a:sym typeface="Arial"/>
            </a:endParaRPr>
          </a:p>
        </p:txBody>
      </p:sp>
    </p:spTree>
    <p:extLst>
      <p:ext uri="{BB962C8B-B14F-4D97-AF65-F5344CB8AC3E}">
        <p14:creationId xmlns:p14="http://schemas.microsoft.com/office/powerpoint/2010/main" val="374202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0;p21">
            <a:extLst>
              <a:ext uri="{FF2B5EF4-FFF2-40B4-BE49-F238E27FC236}">
                <a16:creationId xmlns:a16="http://schemas.microsoft.com/office/drawing/2014/main" id="{4FAD26F2-AC45-86DB-05CC-985A9482F490}"/>
              </a:ext>
            </a:extLst>
          </p:cNvPr>
          <p:cNvSpPr txBox="1"/>
          <p:nvPr/>
        </p:nvSpPr>
        <p:spPr>
          <a:xfrm>
            <a:off x="346175" y="1742900"/>
            <a:ext cx="3998700" cy="828900"/>
          </a:xfrm>
          <a:prstGeom prst="rect">
            <a:avLst/>
          </a:prstGeom>
          <a:noFill/>
          <a:ln>
            <a:noFill/>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800" kern="0" dirty="0">
                <a:solidFill>
                  <a:srgbClr val="1E8E71"/>
                </a:solidFill>
                <a:latin typeface="Arial"/>
                <a:cs typeface="Arial"/>
                <a:sym typeface="Arial"/>
              </a:rPr>
              <a:t>[Write here]</a:t>
            </a:r>
            <a:endParaRPr sz="800" kern="0" dirty="0">
              <a:solidFill>
                <a:srgbClr val="1E8E71"/>
              </a:solidFill>
              <a:latin typeface="Arial"/>
              <a:cs typeface="Arial"/>
              <a:sym typeface="Arial"/>
            </a:endParaRPr>
          </a:p>
        </p:txBody>
      </p:sp>
      <p:sp>
        <p:nvSpPr>
          <p:cNvPr id="7" name="Google Shape;181;p21">
            <a:extLst>
              <a:ext uri="{FF2B5EF4-FFF2-40B4-BE49-F238E27FC236}">
                <a16:creationId xmlns:a16="http://schemas.microsoft.com/office/drawing/2014/main" id="{A614CE83-93F1-11F0-8D21-6E17C44DEC83}"/>
              </a:ext>
            </a:extLst>
          </p:cNvPr>
          <p:cNvSpPr txBox="1"/>
          <p:nvPr/>
        </p:nvSpPr>
        <p:spPr>
          <a:xfrm>
            <a:off x="346175" y="3004771"/>
            <a:ext cx="3998700" cy="17952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8" name="Google Shape;182;p21">
            <a:extLst>
              <a:ext uri="{FF2B5EF4-FFF2-40B4-BE49-F238E27FC236}">
                <a16:creationId xmlns:a16="http://schemas.microsoft.com/office/drawing/2014/main" id="{931FDAB3-6505-F65B-EACC-107C1333CE20}"/>
              </a:ext>
            </a:extLst>
          </p:cNvPr>
          <p:cNvSpPr txBox="1"/>
          <p:nvPr/>
        </p:nvSpPr>
        <p:spPr>
          <a:xfrm>
            <a:off x="4804513" y="1742900"/>
            <a:ext cx="3998700" cy="828900"/>
          </a:xfrm>
          <a:prstGeom prst="rect">
            <a:avLst/>
          </a:prstGeom>
          <a:noFill/>
          <a:ln>
            <a:noFill/>
          </a:ln>
        </p:spPr>
        <p:txBody>
          <a:bodyPr spcFirstLastPara="1" wrap="square" lIns="91425" tIns="91425" rIns="91425" bIns="91425" anchor="t" anchorCtr="0">
            <a:noAutofit/>
          </a:bodyPr>
          <a:lstStyle/>
          <a:p>
            <a:pPr defTabSz="914400">
              <a:spcAft>
                <a:spcPts val="1000"/>
              </a:spcAft>
              <a:buClr>
                <a:srgbClr val="000000"/>
              </a:buClr>
              <a:buFont typeface="Arial"/>
              <a:buNone/>
            </a:pPr>
            <a:r>
              <a:rPr lang="en-GB" sz="800" kern="0" dirty="0">
                <a:solidFill>
                  <a:srgbClr val="1E8E71"/>
                </a:solidFill>
                <a:latin typeface="Arial"/>
                <a:cs typeface="Arial"/>
                <a:sym typeface="Arial"/>
              </a:rPr>
              <a:t>[Write here]</a:t>
            </a:r>
            <a:endParaRPr sz="800" kern="0" dirty="0">
              <a:solidFill>
                <a:srgbClr val="1E8E71"/>
              </a:solidFill>
              <a:latin typeface="Arial"/>
              <a:cs typeface="Arial"/>
              <a:sym typeface="Arial"/>
            </a:endParaRPr>
          </a:p>
        </p:txBody>
      </p:sp>
      <p:sp>
        <p:nvSpPr>
          <p:cNvPr id="9" name="Google Shape;183;p21">
            <a:extLst>
              <a:ext uri="{FF2B5EF4-FFF2-40B4-BE49-F238E27FC236}">
                <a16:creationId xmlns:a16="http://schemas.microsoft.com/office/drawing/2014/main" id="{F59082F0-9EED-7E56-401C-D08C3AC1B8D0}"/>
              </a:ext>
            </a:extLst>
          </p:cNvPr>
          <p:cNvSpPr txBox="1"/>
          <p:nvPr/>
        </p:nvSpPr>
        <p:spPr>
          <a:xfrm>
            <a:off x="4804512" y="3004771"/>
            <a:ext cx="3998700" cy="17952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Tree>
    <p:extLst>
      <p:ext uri="{BB962C8B-B14F-4D97-AF65-F5344CB8AC3E}">
        <p14:creationId xmlns:p14="http://schemas.microsoft.com/office/powerpoint/2010/main" val="317012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88;p22">
            <a:extLst>
              <a:ext uri="{FF2B5EF4-FFF2-40B4-BE49-F238E27FC236}">
                <a16:creationId xmlns:a16="http://schemas.microsoft.com/office/drawing/2014/main" id="{B0B3317F-17FB-7EFB-B8DF-CB3D1305519A}"/>
              </a:ext>
            </a:extLst>
          </p:cNvPr>
          <p:cNvSpPr txBox="1"/>
          <p:nvPr/>
        </p:nvSpPr>
        <p:spPr>
          <a:xfrm>
            <a:off x="4801013" y="1833260"/>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[Write here]</a:t>
            </a:r>
            <a:endParaRPr sz="800" kern="0" dirty="0">
              <a:solidFill>
                <a:srgbClr val="1E8E71"/>
              </a:solidFill>
              <a:latin typeface="Arial"/>
              <a:cs typeface="Arial"/>
              <a:sym typeface="Arial"/>
            </a:endParaRPr>
          </a:p>
        </p:txBody>
      </p:sp>
      <p:sp>
        <p:nvSpPr>
          <p:cNvPr id="11" name="Google Shape;189;p22">
            <a:extLst>
              <a:ext uri="{FF2B5EF4-FFF2-40B4-BE49-F238E27FC236}">
                <a16:creationId xmlns:a16="http://schemas.microsoft.com/office/drawing/2014/main" id="{069D12B0-5988-7C69-510B-F1C6603845D3}"/>
              </a:ext>
            </a:extLst>
          </p:cNvPr>
          <p:cNvSpPr txBox="1"/>
          <p:nvPr/>
        </p:nvSpPr>
        <p:spPr>
          <a:xfrm>
            <a:off x="6825188" y="1833260"/>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
        <p:nvSpPr>
          <p:cNvPr id="12" name="Google Shape;190;p22">
            <a:extLst>
              <a:ext uri="{FF2B5EF4-FFF2-40B4-BE49-F238E27FC236}">
                <a16:creationId xmlns:a16="http://schemas.microsoft.com/office/drawing/2014/main" id="{1594A00A-34CB-DAD6-F0BC-CE9830667503}"/>
              </a:ext>
            </a:extLst>
          </p:cNvPr>
          <p:cNvSpPr txBox="1"/>
          <p:nvPr/>
        </p:nvSpPr>
        <p:spPr>
          <a:xfrm>
            <a:off x="4801013" y="3491532"/>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
        <p:nvSpPr>
          <p:cNvPr id="13" name="Google Shape;191;p22">
            <a:extLst>
              <a:ext uri="{FF2B5EF4-FFF2-40B4-BE49-F238E27FC236}">
                <a16:creationId xmlns:a16="http://schemas.microsoft.com/office/drawing/2014/main" id="{F118A72A-5635-7311-E070-9F5BF6D42303}"/>
              </a:ext>
            </a:extLst>
          </p:cNvPr>
          <p:cNvSpPr txBox="1"/>
          <p:nvPr/>
        </p:nvSpPr>
        <p:spPr>
          <a:xfrm>
            <a:off x="6825188" y="3491532"/>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
        <p:nvSpPr>
          <p:cNvPr id="14" name="Google Shape;192;p22">
            <a:extLst>
              <a:ext uri="{FF2B5EF4-FFF2-40B4-BE49-F238E27FC236}">
                <a16:creationId xmlns:a16="http://schemas.microsoft.com/office/drawing/2014/main" id="{A2268266-AFA7-3D8D-F8CE-360CEF8848FC}"/>
              </a:ext>
            </a:extLst>
          </p:cNvPr>
          <p:cNvSpPr txBox="1"/>
          <p:nvPr/>
        </p:nvSpPr>
        <p:spPr>
          <a:xfrm>
            <a:off x="344638" y="1833260"/>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[Write here]</a:t>
            </a:r>
            <a:endParaRPr sz="800" kern="0" dirty="0">
              <a:solidFill>
                <a:srgbClr val="1E8E71"/>
              </a:solidFill>
              <a:latin typeface="Arial"/>
              <a:cs typeface="Arial"/>
              <a:sym typeface="Arial"/>
            </a:endParaRPr>
          </a:p>
        </p:txBody>
      </p:sp>
      <p:sp>
        <p:nvSpPr>
          <p:cNvPr id="15" name="Google Shape;193;p22">
            <a:extLst>
              <a:ext uri="{FF2B5EF4-FFF2-40B4-BE49-F238E27FC236}">
                <a16:creationId xmlns:a16="http://schemas.microsoft.com/office/drawing/2014/main" id="{B96C0AB5-E6B6-7312-46D1-311883560298}"/>
              </a:ext>
            </a:extLst>
          </p:cNvPr>
          <p:cNvSpPr txBox="1"/>
          <p:nvPr/>
        </p:nvSpPr>
        <p:spPr>
          <a:xfrm>
            <a:off x="2368813" y="1833260"/>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
        <p:nvSpPr>
          <p:cNvPr id="16" name="Google Shape;194;p22">
            <a:extLst>
              <a:ext uri="{FF2B5EF4-FFF2-40B4-BE49-F238E27FC236}">
                <a16:creationId xmlns:a16="http://schemas.microsoft.com/office/drawing/2014/main" id="{B9AE67F1-8873-C62B-FF84-347C2DDD5479}"/>
              </a:ext>
            </a:extLst>
          </p:cNvPr>
          <p:cNvSpPr txBox="1"/>
          <p:nvPr/>
        </p:nvSpPr>
        <p:spPr>
          <a:xfrm>
            <a:off x="344638" y="3491532"/>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
        <p:nvSpPr>
          <p:cNvPr id="17" name="Google Shape;195;p22">
            <a:extLst>
              <a:ext uri="{FF2B5EF4-FFF2-40B4-BE49-F238E27FC236}">
                <a16:creationId xmlns:a16="http://schemas.microsoft.com/office/drawing/2014/main" id="{0A41D277-9123-A250-AFF0-CC567EFEC531}"/>
              </a:ext>
            </a:extLst>
          </p:cNvPr>
          <p:cNvSpPr txBox="1"/>
          <p:nvPr/>
        </p:nvSpPr>
        <p:spPr>
          <a:xfrm>
            <a:off x="2368813" y="3491532"/>
            <a:ext cx="1980000" cy="13092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  </a:t>
            </a:r>
            <a:endParaRPr sz="800" kern="0" dirty="0">
              <a:solidFill>
                <a:srgbClr val="1E8E71"/>
              </a:solidFill>
              <a:latin typeface="Arial"/>
              <a:cs typeface="Arial"/>
              <a:sym typeface="Arial"/>
            </a:endParaRPr>
          </a:p>
        </p:txBody>
      </p:sp>
    </p:spTree>
    <p:extLst>
      <p:ext uri="{BB962C8B-B14F-4D97-AF65-F5344CB8AC3E}">
        <p14:creationId xmlns:p14="http://schemas.microsoft.com/office/powerpoint/2010/main" val="412811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0;p23">
            <a:extLst>
              <a:ext uri="{FF2B5EF4-FFF2-40B4-BE49-F238E27FC236}">
                <a16:creationId xmlns:a16="http://schemas.microsoft.com/office/drawing/2014/main" id="{4E502B05-8CC4-63FE-8B3C-74F3F2F1BA5C}"/>
              </a:ext>
            </a:extLst>
          </p:cNvPr>
          <p:cNvSpPr/>
          <p:nvPr/>
        </p:nvSpPr>
        <p:spPr>
          <a:xfrm>
            <a:off x="2182853" y="3161972"/>
            <a:ext cx="338604" cy="305024"/>
          </a:xfrm>
          <a:custGeom>
            <a:avLst/>
            <a:gdLst/>
            <a:ahLst/>
            <a:cxnLst/>
            <a:rect l="l" t="t" r="r" b="b"/>
            <a:pathLst>
              <a:path w="13953" h="11950" extrusionOk="0">
                <a:moveTo>
                  <a:pt x="230" y="0"/>
                </a:moveTo>
                <a:lnTo>
                  <a:pt x="13953" y="10"/>
                </a:lnTo>
                <a:lnTo>
                  <a:pt x="13704" y="11950"/>
                </a:lnTo>
                <a:lnTo>
                  <a:pt x="0" y="11870"/>
                </a:lnTo>
                <a:close/>
              </a:path>
            </a:pathLst>
          </a:custGeom>
          <a:solidFill>
            <a:srgbClr val="006768">
              <a:alpha val="30190"/>
            </a:srgbClr>
          </a:solidFill>
          <a:ln w="19050" cap="flat" cmpd="sng">
            <a:solidFill>
              <a:srgbClr val="1E8E71"/>
            </a:solidFill>
            <a:prstDash val="solid"/>
            <a:round/>
            <a:headEnd type="none" w="med" len="med"/>
            <a:tailEnd type="none" w="med" len="med"/>
          </a:ln>
        </p:spPr>
        <p:txBody>
          <a:bodyPr/>
          <a:lstStyle/>
          <a:p>
            <a:endParaRPr lang="en-NO">
              <a:latin typeface="Arial" panose="020B0604020202020204" pitchFamily="34" charset="0"/>
              <a:cs typeface="Arial" panose="020B0604020202020204" pitchFamily="34" charset="0"/>
            </a:endParaRPr>
          </a:p>
        </p:txBody>
      </p:sp>
      <p:sp>
        <p:nvSpPr>
          <p:cNvPr id="3" name="Google Shape;201;p23">
            <a:extLst>
              <a:ext uri="{FF2B5EF4-FFF2-40B4-BE49-F238E27FC236}">
                <a16:creationId xmlns:a16="http://schemas.microsoft.com/office/drawing/2014/main" id="{6BA6C868-E05D-25C0-C469-13A3928005ED}"/>
              </a:ext>
            </a:extLst>
          </p:cNvPr>
          <p:cNvSpPr/>
          <p:nvPr/>
        </p:nvSpPr>
        <p:spPr>
          <a:xfrm>
            <a:off x="6640274" y="3161972"/>
            <a:ext cx="338604" cy="305024"/>
          </a:xfrm>
          <a:custGeom>
            <a:avLst/>
            <a:gdLst/>
            <a:ahLst/>
            <a:cxnLst/>
            <a:rect l="l" t="t" r="r" b="b"/>
            <a:pathLst>
              <a:path w="13953" h="11950" extrusionOk="0">
                <a:moveTo>
                  <a:pt x="230" y="0"/>
                </a:moveTo>
                <a:lnTo>
                  <a:pt x="13953" y="10"/>
                </a:lnTo>
                <a:lnTo>
                  <a:pt x="13704" y="11950"/>
                </a:lnTo>
                <a:lnTo>
                  <a:pt x="0" y="11870"/>
                </a:lnTo>
                <a:close/>
              </a:path>
            </a:pathLst>
          </a:custGeom>
          <a:solidFill>
            <a:srgbClr val="006768">
              <a:alpha val="30190"/>
            </a:srgbClr>
          </a:solidFill>
          <a:ln w="19050" cap="flat" cmpd="sng">
            <a:solidFill>
              <a:srgbClr val="1E8E71"/>
            </a:solidFill>
            <a:prstDash val="solid"/>
            <a:round/>
            <a:headEnd type="none" w="med" len="med"/>
            <a:tailEnd type="none" w="med" len="med"/>
          </a:ln>
        </p:spPr>
        <p:txBody>
          <a:bodyPr/>
          <a:lstStyle/>
          <a:p>
            <a:endParaRPr lang="en-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1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6;p24">
            <a:extLst>
              <a:ext uri="{FF2B5EF4-FFF2-40B4-BE49-F238E27FC236}">
                <a16:creationId xmlns:a16="http://schemas.microsoft.com/office/drawing/2014/main" id="{210AD276-3C91-166D-F0A3-6BC9CEA25CDA}"/>
              </a:ext>
            </a:extLst>
          </p:cNvPr>
          <p:cNvSpPr txBox="1"/>
          <p:nvPr/>
        </p:nvSpPr>
        <p:spPr>
          <a:xfrm>
            <a:off x="4800600" y="1670450"/>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E8E71"/>
              </a:buClr>
              <a:buSzPts val="1000"/>
              <a:buFont typeface="Arial"/>
              <a:buChar char="●"/>
            </a:pPr>
            <a:r>
              <a:rPr lang="en-GB" sz="1000" kern="0" dirty="0">
                <a:solidFill>
                  <a:srgbClr val="1E8E71"/>
                </a:solidFill>
                <a:latin typeface="Arial"/>
                <a:cs typeface="Arial"/>
                <a:sym typeface="Arial"/>
              </a:rPr>
              <a:t>…  </a:t>
            </a:r>
            <a:endParaRPr sz="1000" kern="0" dirty="0">
              <a:solidFill>
                <a:srgbClr val="1E8E71"/>
              </a:solidFill>
              <a:latin typeface="Arial"/>
              <a:cs typeface="Arial"/>
              <a:sym typeface="Arial"/>
            </a:endParaRPr>
          </a:p>
        </p:txBody>
      </p:sp>
      <p:sp>
        <p:nvSpPr>
          <p:cNvPr id="6" name="Google Shape;207;p24">
            <a:extLst>
              <a:ext uri="{FF2B5EF4-FFF2-40B4-BE49-F238E27FC236}">
                <a16:creationId xmlns:a16="http://schemas.microsoft.com/office/drawing/2014/main" id="{874405AA-E237-FFF3-1A36-EF5F9123F43F}"/>
              </a:ext>
            </a:extLst>
          </p:cNvPr>
          <p:cNvSpPr txBox="1"/>
          <p:nvPr/>
        </p:nvSpPr>
        <p:spPr>
          <a:xfrm>
            <a:off x="346175" y="2571751"/>
            <a:ext cx="3998700" cy="22281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7" name="Google Shape;208;p24">
            <a:extLst>
              <a:ext uri="{FF2B5EF4-FFF2-40B4-BE49-F238E27FC236}">
                <a16:creationId xmlns:a16="http://schemas.microsoft.com/office/drawing/2014/main" id="{424F0037-10B6-702D-C480-F933975E1462}"/>
              </a:ext>
            </a:extLst>
          </p:cNvPr>
          <p:cNvSpPr txBox="1"/>
          <p:nvPr/>
        </p:nvSpPr>
        <p:spPr>
          <a:xfrm>
            <a:off x="1456508" y="1670447"/>
            <a:ext cx="2888341" cy="4575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b="1" kern="0" dirty="0">
                <a:solidFill>
                  <a:srgbClr val="1E8E71"/>
                </a:solidFill>
                <a:latin typeface="Arial"/>
                <a:cs typeface="Arial"/>
                <a:sym typeface="Arial"/>
              </a:rPr>
              <a:t> </a:t>
            </a:r>
            <a:r>
              <a:rPr lang="en-GB" sz="1000" kern="0" dirty="0">
                <a:solidFill>
                  <a:srgbClr val="1E8E71"/>
                </a:solidFill>
                <a:latin typeface="Arial"/>
                <a:cs typeface="Arial"/>
                <a:sym typeface="Arial"/>
              </a:rPr>
              <a:t>[Write here]</a:t>
            </a:r>
            <a:endParaRPr sz="1000" i="1" kern="0" dirty="0">
              <a:solidFill>
                <a:srgbClr val="1E8E71"/>
              </a:solidFill>
              <a:latin typeface="Arial"/>
              <a:cs typeface="Arial"/>
              <a:sym typeface="Arial"/>
            </a:endParaRPr>
          </a:p>
        </p:txBody>
      </p:sp>
    </p:spTree>
    <p:extLst>
      <p:ext uri="{BB962C8B-B14F-4D97-AF65-F5344CB8AC3E}">
        <p14:creationId xmlns:p14="http://schemas.microsoft.com/office/powerpoint/2010/main" val="74125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3;p25">
            <a:extLst>
              <a:ext uri="{FF2B5EF4-FFF2-40B4-BE49-F238E27FC236}">
                <a16:creationId xmlns:a16="http://schemas.microsoft.com/office/drawing/2014/main" id="{F8C441FC-F769-C5D5-0C47-2A486D2E1647}"/>
              </a:ext>
            </a:extLst>
          </p:cNvPr>
          <p:cNvSpPr txBox="1"/>
          <p:nvPr/>
        </p:nvSpPr>
        <p:spPr>
          <a:xfrm>
            <a:off x="4800900" y="1756953"/>
            <a:ext cx="4000200" cy="3043605"/>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
        <p:nvSpPr>
          <p:cNvPr id="5" name="Google Shape;214;p25">
            <a:extLst>
              <a:ext uri="{FF2B5EF4-FFF2-40B4-BE49-F238E27FC236}">
                <a16:creationId xmlns:a16="http://schemas.microsoft.com/office/drawing/2014/main" id="{9FF0E5EA-4172-F79B-5176-9149CE8B46D5}"/>
              </a:ext>
            </a:extLst>
          </p:cNvPr>
          <p:cNvSpPr txBox="1"/>
          <p:nvPr/>
        </p:nvSpPr>
        <p:spPr>
          <a:xfrm>
            <a:off x="343150" y="1756869"/>
            <a:ext cx="4000200" cy="3043605"/>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Tree>
    <p:extLst>
      <p:ext uri="{BB962C8B-B14F-4D97-AF65-F5344CB8AC3E}">
        <p14:creationId xmlns:p14="http://schemas.microsoft.com/office/powerpoint/2010/main" val="367756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9;p26">
            <a:extLst>
              <a:ext uri="{FF2B5EF4-FFF2-40B4-BE49-F238E27FC236}">
                <a16:creationId xmlns:a16="http://schemas.microsoft.com/office/drawing/2014/main" id="{862EE548-9711-9180-6273-7FA37BE5DEC8}"/>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E8E71"/>
              </a:buClr>
              <a:buSzPts val="1000"/>
              <a:buFont typeface="Arial"/>
              <a:buChar char="●"/>
            </a:pPr>
            <a:r>
              <a:rPr lang="en-GB" sz="1000" kern="0" dirty="0">
                <a:solidFill>
                  <a:srgbClr val="1E8E71"/>
                </a:solidFill>
                <a:latin typeface="Arial"/>
                <a:cs typeface="Arial"/>
                <a:sym typeface="Arial"/>
              </a:rPr>
              <a:t>[Fill in]</a:t>
            </a:r>
            <a:endParaRPr sz="1000" kern="0" dirty="0">
              <a:solidFill>
                <a:srgbClr val="1E8E71"/>
              </a:solidFill>
              <a:latin typeface="Arial"/>
              <a:cs typeface="Arial"/>
              <a:sym typeface="Arial"/>
            </a:endParaRPr>
          </a:p>
        </p:txBody>
      </p:sp>
    </p:spTree>
    <p:extLst>
      <p:ext uri="{BB962C8B-B14F-4D97-AF65-F5344CB8AC3E}">
        <p14:creationId xmlns:p14="http://schemas.microsoft.com/office/powerpoint/2010/main" val="54232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4;p27">
            <a:extLst>
              <a:ext uri="{FF2B5EF4-FFF2-40B4-BE49-F238E27FC236}">
                <a16:creationId xmlns:a16="http://schemas.microsoft.com/office/drawing/2014/main" id="{82C145C9-92EF-CC6B-5567-A3F3F4F31CB9}"/>
              </a:ext>
            </a:extLst>
          </p:cNvPr>
          <p:cNvSpPr txBox="1"/>
          <p:nvPr/>
        </p:nvSpPr>
        <p:spPr>
          <a:xfrm>
            <a:off x="344650" y="36197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[Fill in]</a:t>
            </a:r>
            <a:endParaRPr sz="800" kern="0" dirty="0">
              <a:solidFill>
                <a:srgbClr val="1E8E71"/>
              </a:solidFill>
              <a:latin typeface="Arial"/>
              <a:cs typeface="Arial"/>
              <a:sym typeface="Arial"/>
            </a:endParaRPr>
          </a:p>
        </p:txBody>
      </p:sp>
      <p:sp>
        <p:nvSpPr>
          <p:cNvPr id="11" name="Google Shape;225;p27">
            <a:extLst>
              <a:ext uri="{FF2B5EF4-FFF2-40B4-BE49-F238E27FC236}">
                <a16:creationId xmlns:a16="http://schemas.microsoft.com/office/drawing/2014/main" id="{E8AB845F-F8D1-B7F0-2766-F4DCAD47945A}"/>
              </a:ext>
            </a:extLst>
          </p:cNvPr>
          <p:cNvSpPr txBox="1"/>
          <p:nvPr/>
        </p:nvSpPr>
        <p:spPr>
          <a:xfrm>
            <a:off x="2475713" y="36197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2" name="Google Shape;226;p27">
            <a:extLst>
              <a:ext uri="{FF2B5EF4-FFF2-40B4-BE49-F238E27FC236}">
                <a16:creationId xmlns:a16="http://schemas.microsoft.com/office/drawing/2014/main" id="{55C896F0-975C-227B-6D22-F33CBF14A85F}"/>
              </a:ext>
            </a:extLst>
          </p:cNvPr>
          <p:cNvSpPr txBox="1"/>
          <p:nvPr/>
        </p:nvSpPr>
        <p:spPr>
          <a:xfrm>
            <a:off x="4611050" y="36197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3" name="Google Shape;227;p27">
            <a:extLst>
              <a:ext uri="{FF2B5EF4-FFF2-40B4-BE49-F238E27FC236}">
                <a16:creationId xmlns:a16="http://schemas.microsoft.com/office/drawing/2014/main" id="{19571B7B-6554-A589-483B-1036207463EC}"/>
              </a:ext>
            </a:extLst>
          </p:cNvPr>
          <p:cNvSpPr txBox="1"/>
          <p:nvPr/>
        </p:nvSpPr>
        <p:spPr>
          <a:xfrm>
            <a:off x="6746375" y="36197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4" name="Google Shape;228;p27">
            <a:extLst>
              <a:ext uri="{FF2B5EF4-FFF2-40B4-BE49-F238E27FC236}">
                <a16:creationId xmlns:a16="http://schemas.microsoft.com/office/drawing/2014/main" id="{253997D9-32EF-316A-BA0E-7614D1C99E62}"/>
              </a:ext>
            </a:extLst>
          </p:cNvPr>
          <p:cNvSpPr txBox="1"/>
          <p:nvPr/>
        </p:nvSpPr>
        <p:spPr>
          <a:xfrm>
            <a:off x="344650" y="17428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[Fill in]</a:t>
            </a:r>
            <a:endParaRPr sz="800" kern="0" dirty="0">
              <a:solidFill>
                <a:srgbClr val="1E8E71"/>
              </a:solidFill>
              <a:latin typeface="Arial"/>
              <a:cs typeface="Arial"/>
              <a:sym typeface="Arial"/>
            </a:endParaRPr>
          </a:p>
        </p:txBody>
      </p:sp>
      <p:sp>
        <p:nvSpPr>
          <p:cNvPr id="15" name="Google Shape;229;p27">
            <a:extLst>
              <a:ext uri="{FF2B5EF4-FFF2-40B4-BE49-F238E27FC236}">
                <a16:creationId xmlns:a16="http://schemas.microsoft.com/office/drawing/2014/main" id="{A43350E9-ABCB-9710-84BD-CE835416E1C2}"/>
              </a:ext>
            </a:extLst>
          </p:cNvPr>
          <p:cNvSpPr txBox="1"/>
          <p:nvPr/>
        </p:nvSpPr>
        <p:spPr>
          <a:xfrm>
            <a:off x="2475713" y="17428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6" name="Google Shape;230;p27">
            <a:extLst>
              <a:ext uri="{FF2B5EF4-FFF2-40B4-BE49-F238E27FC236}">
                <a16:creationId xmlns:a16="http://schemas.microsoft.com/office/drawing/2014/main" id="{2A7A23CD-3913-F422-CA68-C8129934F1EA}"/>
              </a:ext>
            </a:extLst>
          </p:cNvPr>
          <p:cNvSpPr txBox="1"/>
          <p:nvPr/>
        </p:nvSpPr>
        <p:spPr>
          <a:xfrm>
            <a:off x="4611050" y="17428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7" name="Google Shape;231;p27">
            <a:extLst>
              <a:ext uri="{FF2B5EF4-FFF2-40B4-BE49-F238E27FC236}">
                <a16:creationId xmlns:a16="http://schemas.microsoft.com/office/drawing/2014/main" id="{006F57F3-EC50-82A5-C0EB-C173FF99519E}"/>
              </a:ext>
            </a:extLst>
          </p:cNvPr>
          <p:cNvSpPr txBox="1"/>
          <p:nvPr/>
        </p:nvSpPr>
        <p:spPr>
          <a:xfrm>
            <a:off x="6746375" y="17428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Tree>
    <p:extLst>
      <p:ext uri="{BB962C8B-B14F-4D97-AF65-F5344CB8AC3E}">
        <p14:creationId xmlns:p14="http://schemas.microsoft.com/office/powerpoint/2010/main" val="142749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36;p28">
            <a:extLst>
              <a:ext uri="{FF2B5EF4-FFF2-40B4-BE49-F238E27FC236}">
                <a16:creationId xmlns:a16="http://schemas.microsoft.com/office/drawing/2014/main" id="{12BDD12A-311A-8290-317E-C27DBD999028}"/>
              </a:ext>
            </a:extLst>
          </p:cNvPr>
          <p:cNvSpPr txBox="1"/>
          <p:nvPr/>
        </p:nvSpPr>
        <p:spPr>
          <a:xfrm>
            <a:off x="2475713" y="36200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1" name="Google Shape;237;p28">
            <a:extLst>
              <a:ext uri="{FF2B5EF4-FFF2-40B4-BE49-F238E27FC236}">
                <a16:creationId xmlns:a16="http://schemas.microsoft.com/office/drawing/2014/main" id="{64E38502-B631-FB51-54AF-048717037707}"/>
              </a:ext>
            </a:extLst>
          </p:cNvPr>
          <p:cNvSpPr txBox="1"/>
          <p:nvPr/>
        </p:nvSpPr>
        <p:spPr>
          <a:xfrm>
            <a:off x="4611050" y="36200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2" name="Google Shape;238;p28">
            <a:extLst>
              <a:ext uri="{FF2B5EF4-FFF2-40B4-BE49-F238E27FC236}">
                <a16:creationId xmlns:a16="http://schemas.microsoft.com/office/drawing/2014/main" id="{B5110F7F-EE4D-1EB7-B7AC-3414F0CB23F4}"/>
              </a:ext>
            </a:extLst>
          </p:cNvPr>
          <p:cNvSpPr txBox="1"/>
          <p:nvPr/>
        </p:nvSpPr>
        <p:spPr>
          <a:xfrm>
            <a:off x="6746375" y="36200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3" name="Google Shape;239;p28">
            <a:extLst>
              <a:ext uri="{FF2B5EF4-FFF2-40B4-BE49-F238E27FC236}">
                <a16:creationId xmlns:a16="http://schemas.microsoft.com/office/drawing/2014/main" id="{0A666091-AF9B-B390-D16F-94BE4552E28A}"/>
              </a:ext>
            </a:extLst>
          </p:cNvPr>
          <p:cNvSpPr txBox="1"/>
          <p:nvPr/>
        </p:nvSpPr>
        <p:spPr>
          <a:xfrm>
            <a:off x="2475713" y="17429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4" name="Google Shape;240;p28">
            <a:extLst>
              <a:ext uri="{FF2B5EF4-FFF2-40B4-BE49-F238E27FC236}">
                <a16:creationId xmlns:a16="http://schemas.microsoft.com/office/drawing/2014/main" id="{A0EBBE93-27F5-296B-3D2E-E538912B5403}"/>
              </a:ext>
            </a:extLst>
          </p:cNvPr>
          <p:cNvSpPr txBox="1"/>
          <p:nvPr/>
        </p:nvSpPr>
        <p:spPr>
          <a:xfrm>
            <a:off x="4611050" y="17429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5" name="Google Shape;241;p28">
            <a:extLst>
              <a:ext uri="{FF2B5EF4-FFF2-40B4-BE49-F238E27FC236}">
                <a16:creationId xmlns:a16="http://schemas.microsoft.com/office/drawing/2014/main" id="{45951904-E4AA-4675-FC86-86D78FB65764}"/>
              </a:ext>
            </a:extLst>
          </p:cNvPr>
          <p:cNvSpPr txBox="1"/>
          <p:nvPr/>
        </p:nvSpPr>
        <p:spPr>
          <a:xfrm>
            <a:off x="6746375" y="17429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1E8E71"/>
              </a:buClr>
              <a:buSzPts val="800"/>
              <a:buFont typeface="Arial"/>
              <a:buChar char="●"/>
            </a:pPr>
            <a:r>
              <a:rPr lang="en-GB" sz="800" kern="0" dirty="0">
                <a:solidFill>
                  <a:srgbClr val="1E8E71"/>
                </a:solidFill>
                <a:latin typeface="Arial"/>
                <a:cs typeface="Arial"/>
                <a:sym typeface="Arial"/>
              </a:rPr>
              <a:t>…</a:t>
            </a:r>
            <a:endParaRPr sz="800" kern="0" dirty="0">
              <a:solidFill>
                <a:srgbClr val="1E8E71"/>
              </a:solidFill>
              <a:latin typeface="Arial"/>
              <a:cs typeface="Arial"/>
              <a:sym typeface="Arial"/>
            </a:endParaRPr>
          </a:p>
        </p:txBody>
      </p:sp>
      <p:sp>
        <p:nvSpPr>
          <p:cNvPr id="16" name="Google Shape;242;p28">
            <a:extLst>
              <a:ext uri="{FF2B5EF4-FFF2-40B4-BE49-F238E27FC236}">
                <a16:creationId xmlns:a16="http://schemas.microsoft.com/office/drawing/2014/main" id="{3CC02A2C-AC26-0C2D-52E8-AD870FA5D284}"/>
              </a:ext>
            </a:extLst>
          </p:cNvPr>
          <p:cNvSpPr txBox="1"/>
          <p:nvPr/>
        </p:nvSpPr>
        <p:spPr>
          <a:xfrm>
            <a:off x="339163" y="36200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07001A"/>
              </a:buClr>
              <a:buSzPts val="800"/>
              <a:buFont typeface="Arial"/>
              <a:buChar char="●"/>
            </a:pPr>
            <a:r>
              <a:rPr lang="en-GB" sz="800" kern="0" dirty="0">
                <a:solidFill>
                  <a:srgbClr val="07001A"/>
                </a:solidFill>
                <a:latin typeface="Arial"/>
                <a:cs typeface="Arial"/>
                <a:sym typeface="Arial"/>
              </a:rPr>
              <a:t>[Copy from previous slide]</a:t>
            </a:r>
            <a:endParaRPr sz="800" kern="0" dirty="0">
              <a:solidFill>
                <a:srgbClr val="07001A"/>
              </a:solidFill>
              <a:latin typeface="Arial"/>
              <a:cs typeface="Arial"/>
              <a:sym typeface="Arial"/>
            </a:endParaRPr>
          </a:p>
        </p:txBody>
      </p:sp>
      <p:sp>
        <p:nvSpPr>
          <p:cNvPr id="17" name="Google Shape;243;p28">
            <a:extLst>
              <a:ext uri="{FF2B5EF4-FFF2-40B4-BE49-F238E27FC236}">
                <a16:creationId xmlns:a16="http://schemas.microsoft.com/office/drawing/2014/main" id="{FD9AE1A4-500E-4543-CEEA-AA309882C721}"/>
              </a:ext>
            </a:extLst>
          </p:cNvPr>
          <p:cNvSpPr txBox="1"/>
          <p:nvPr/>
        </p:nvSpPr>
        <p:spPr>
          <a:xfrm>
            <a:off x="339163" y="1742900"/>
            <a:ext cx="2054700" cy="1180500"/>
          </a:xfrm>
          <a:prstGeom prst="rect">
            <a:avLst/>
          </a:prstGeom>
          <a:noFill/>
          <a:ln>
            <a:noFill/>
          </a:ln>
        </p:spPr>
        <p:txBody>
          <a:bodyPr spcFirstLastPara="1" wrap="square" lIns="91425" tIns="91425" rIns="91425" bIns="91425" anchor="t" anchorCtr="0">
            <a:noAutofit/>
          </a:bodyPr>
          <a:lstStyle/>
          <a:p>
            <a:pPr marL="82296" indent="-96520" defTabSz="914400">
              <a:buClr>
                <a:srgbClr val="07001A"/>
              </a:buClr>
              <a:buSzPts val="800"/>
              <a:buFont typeface="Arial"/>
              <a:buChar char="●"/>
            </a:pPr>
            <a:r>
              <a:rPr lang="en-GB" sz="800" kern="0" dirty="0">
                <a:solidFill>
                  <a:srgbClr val="07001A"/>
                </a:solidFill>
                <a:latin typeface="Arial"/>
                <a:cs typeface="Arial"/>
                <a:sym typeface="Arial"/>
              </a:rPr>
              <a:t>[Copy from previous slide]</a:t>
            </a:r>
            <a:endParaRPr sz="800" kern="0" dirty="0">
              <a:solidFill>
                <a:srgbClr val="07001A"/>
              </a:solidFill>
              <a:latin typeface="Arial"/>
              <a:cs typeface="Arial"/>
              <a:sym typeface="Arial"/>
            </a:endParaRPr>
          </a:p>
        </p:txBody>
      </p:sp>
    </p:spTree>
    <p:extLst>
      <p:ext uri="{BB962C8B-B14F-4D97-AF65-F5344CB8AC3E}">
        <p14:creationId xmlns:p14="http://schemas.microsoft.com/office/powerpoint/2010/main" val="329537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p29">
            <a:extLst>
              <a:ext uri="{FF2B5EF4-FFF2-40B4-BE49-F238E27FC236}">
                <a16:creationId xmlns:a16="http://schemas.microsoft.com/office/drawing/2014/main" id="{B41007CC-5432-8313-4999-C6741303FA1F}"/>
              </a:ext>
            </a:extLst>
          </p:cNvPr>
          <p:cNvSpPr txBox="1"/>
          <p:nvPr/>
        </p:nvSpPr>
        <p:spPr>
          <a:xfrm>
            <a:off x="4800900" y="1756953"/>
            <a:ext cx="4000200" cy="3043605"/>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
        <p:nvSpPr>
          <p:cNvPr id="5" name="Google Shape;249;p29">
            <a:extLst>
              <a:ext uri="{FF2B5EF4-FFF2-40B4-BE49-F238E27FC236}">
                <a16:creationId xmlns:a16="http://schemas.microsoft.com/office/drawing/2014/main" id="{F10BC389-A7B8-7120-5510-8A7DB94C12E4}"/>
              </a:ext>
            </a:extLst>
          </p:cNvPr>
          <p:cNvSpPr txBox="1"/>
          <p:nvPr/>
        </p:nvSpPr>
        <p:spPr>
          <a:xfrm>
            <a:off x="343150" y="1756869"/>
            <a:ext cx="4000200" cy="3043605"/>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Tree>
    <p:extLst>
      <p:ext uri="{BB962C8B-B14F-4D97-AF65-F5344CB8AC3E}">
        <p14:creationId xmlns:p14="http://schemas.microsoft.com/office/powerpoint/2010/main" val="314820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p19">
            <a:extLst>
              <a:ext uri="{FF2B5EF4-FFF2-40B4-BE49-F238E27FC236}">
                <a16:creationId xmlns:a16="http://schemas.microsoft.com/office/drawing/2014/main" id="{49B12A69-2F09-ED5C-16FC-2501739570AF}"/>
              </a:ext>
            </a:extLst>
          </p:cNvPr>
          <p:cNvSpPr txBox="1"/>
          <p:nvPr/>
        </p:nvSpPr>
        <p:spPr>
          <a:xfrm>
            <a:off x="458550" y="3433925"/>
            <a:ext cx="3657600" cy="1364100"/>
          </a:xfrm>
          <a:prstGeom prst="rect">
            <a:avLst/>
          </a:prstGeom>
          <a:noFill/>
          <a:ln>
            <a:noFill/>
          </a:ln>
        </p:spPr>
        <p:txBody>
          <a:bodyPr spcFirstLastPara="1" wrap="square" lIns="91425" tIns="91425" rIns="91425" bIns="91425" anchor="t" anchorCtr="0">
            <a:noAutofit/>
          </a:bodyPr>
          <a:lstStyle/>
          <a:p>
            <a:pPr marL="82296" indent="-109220" defTabSz="914400">
              <a:spcAft>
                <a:spcPts val="1000"/>
              </a:spcAft>
              <a:buClr>
                <a:srgbClr val="1F4D8E"/>
              </a:buClr>
              <a:buSzPts val="1000"/>
              <a:buFont typeface="Arial"/>
              <a:buChar char="●"/>
            </a:pPr>
            <a:r>
              <a:rPr lang="en-GB" sz="1000" kern="0" dirty="0">
                <a:solidFill>
                  <a:srgbClr val="1F4D8E"/>
                </a:solidFill>
                <a:latin typeface="Arial"/>
                <a:cs typeface="Arial"/>
                <a:sym typeface="Arial"/>
              </a:rPr>
              <a:t>[Fill in] </a:t>
            </a:r>
            <a:endParaRPr sz="1000" kern="0" dirty="0">
              <a:solidFill>
                <a:srgbClr val="1F4D8E"/>
              </a:solidFill>
              <a:latin typeface="Arial"/>
              <a:cs typeface="Arial"/>
              <a:sym typeface="Arial"/>
            </a:endParaRPr>
          </a:p>
        </p:txBody>
      </p:sp>
      <p:sp>
        <p:nvSpPr>
          <p:cNvPr id="15" name="Google Shape;193;p19">
            <a:extLst>
              <a:ext uri="{FF2B5EF4-FFF2-40B4-BE49-F238E27FC236}">
                <a16:creationId xmlns:a16="http://schemas.microsoft.com/office/drawing/2014/main" id="{D9DFEDCE-7BED-F389-7DC8-AB313062D5D2}"/>
              </a:ext>
            </a:extLst>
          </p:cNvPr>
          <p:cNvSpPr txBox="1"/>
          <p:nvPr/>
        </p:nvSpPr>
        <p:spPr>
          <a:xfrm>
            <a:off x="4905525" y="3175750"/>
            <a:ext cx="33942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16" name="Google Shape;194;p19">
            <a:extLst>
              <a:ext uri="{FF2B5EF4-FFF2-40B4-BE49-F238E27FC236}">
                <a16:creationId xmlns:a16="http://schemas.microsoft.com/office/drawing/2014/main" id="{BD257671-6812-2452-F1FF-2ACB06DEACE8}"/>
              </a:ext>
            </a:extLst>
          </p:cNvPr>
          <p:cNvSpPr txBox="1"/>
          <p:nvPr/>
        </p:nvSpPr>
        <p:spPr>
          <a:xfrm>
            <a:off x="4905525" y="3783675"/>
            <a:ext cx="33942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17" name="Google Shape;195;p19">
            <a:extLst>
              <a:ext uri="{FF2B5EF4-FFF2-40B4-BE49-F238E27FC236}">
                <a16:creationId xmlns:a16="http://schemas.microsoft.com/office/drawing/2014/main" id="{781AA1BE-E843-2455-E6C6-75E45FAE519C}"/>
              </a:ext>
            </a:extLst>
          </p:cNvPr>
          <p:cNvSpPr txBox="1"/>
          <p:nvPr/>
        </p:nvSpPr>
        <p:spPr>
          <a:xfrm>
            <a:off x="4905525" y="4391600"/>
            <a:ext cx="33942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18" name="Google Shape;196;p19">
            <a:extLst>
              <a:ext uri="{FF2B5EF4-FFF2-40B4-BE49-F238E27FC236}">
                <a16:creationId xmlns:a16="http://schemas.microsoft.com/office/drawing/2014/main" id="{F5BC9FF7-DE3C-2835-E60C-9F27F76D0198}"/>
              </a:ext>
            </a:extLst>
          </p:cNvPr>
          <p:cNvSpPr txBox="1"/>
          <p:nvPr/>
        </p:nvSpPr>
        <p:spPr>
          <a:xfrm>
            <a:off x="803993" y="2571750"/>
            <a:ext cx="32724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1F4D8E"/>
                </a:solidFill>
                <a:latin typeface="Arial"/>
                <a:cs typeface="Arial"/>
                <a:sym typeface="Arial"/>
              </a:rPr>
              <a:t>[Give the innovation work a short title]</a:t>
            </a:r>
            <a:r>
              <a:rPr lang="en-GB" sz="1000" b="1"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Tree>
    <p:extLst>
      <p:ext uri="{BB962C8B-B14F-4D97-AF65-F5344CB8AC3E}">
        <p14:creationId xmlns:p14="http://schemas.microsoft.com/office/powerpoint/2010/main" val="130000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912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8;p31">
            <a:extLst>
              <a:ext uri="{FF2B5EF4-FFF2-40B4-BE49-F238E27FC236}">
                <a16:creationId xmlns:a16="http://schemas.microsoft.com/office/drawing/2014/main" id="{23319CD3-F115-7A56-7056-EB768E98A788}"/>
              </a:ext>
            </a:extLst>
          </p:cNvPr>
          <p:cNvSpPr txBox="1"/>
          <p:nvPr/>
        </p:nvSpPr>
        <p:spPr>
          <a:xfrm>
            <a:off x="480060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
        <p:nvSpPr>
          <p:cNvPr id="5" name="Google Shape;259;p31">
            <a:extLst>
              <a:ext uri="{FF2B5EF4-FFF2-40B4-BE49-F238E27FC236}">
                <a16:creationId xmlns:a16="http://schemas.microsoft.com/office/drawing/2014/main" id="{0452FD6D-ECF2-8EE5-F667-91C1AAC00941}"/>
              </a:ext>
            </a:extLst>
          </p:cNvPr>
          <p:cNvSpPr txBox="1"/>
          <p:nvPr/>
        </p:nvSpPr>
        <p:spPr>
          <a:xfrm>
            <a:off x="34315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E8E71"/>
              </a:buClr>
              <a:buSzPts val="900"/>
              <a:buFont typeface="Arial"/>
              <a:buChar char="●"/>
            </a:pPr>
            <a:r>
              <a:rPr lang="en-GB" sz="900" kern="0" dirty="0">
                <a:solidFill>
                  <a:srgbClr val="1E8E71"/>
                </a:solidFill>
                <a:latin typeface="Arial"/>
                <a:cs typeface="Arial"/>
                <a:sym typeface="Arial"/>
              </a:rPr>
              <a:t>[Write here]</a:t>
            </a:r>
            <a:endParaRPr sz="900" kern="0" dirty="0">
              <a:solidFill>
                <a:srgbClr val="1E8E71"/>
              </a:solidFill>
              <a:latin typeface="Arial"/>
              <a:cs typeface="Arial"/>
              <a:sym typeface="Arial"/>
            </a:endParaRPr>
          </a:p>
        </p:txBody>
      </p:sp>
    </p:spTree>
    <p:extLst>
      <p:ext uri="{BB962C8B-B14F-4D97-AF65-F5344CB8AC3E}">
        <p14:creationId xmlns:p14="http://schemas.microsoft.com/office/powerpoint/2010/main" val="26781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9;p17">
            <a:extLst>
              <a:ext uri="{FF2B5EF4-FFF2-40B4-BE49-F238E27FC236}">
                <a16:creationId xmlns:a16="http://schemas.microsoft.com/office/drawing/2014/main" id="{FB498098-D92C-8A1E-F3D2-87A767DBC9C6}"/>
              </a:ext>
            </a:extLst>
          </p:cNvPr>
          <p:cNvSpPr txBox="1"/>
          <p:nvPr/>
        </p:nvSpPr>
        <p:spPr>
          <a:xfrm>
            <a:off x="458550" y="3433925"/>
            <a:ext cx="3657600" cy="1364100"/>
          </a:xfrm>
          <a:prstGeom prst="rect">
            <a:avLst/>
          </a:prstGeom>
          <a:noFill/>
          <a:ln>
            <a:noFill/>
          </a:ln>
        </p:spPr>
        <p:txBody>
          <a:bodyPr spcFirstLastPara="1" wrap="square" lIns="91425" tIns="91425" rIns="91425" bIns="91425" anchor="t" anchorCtr="0">
            <a:noAutofit/>
          </a:bodyPr>
          <a:lstStyle/>
          <a:p>
            <a:pPr marL="82296" indent="-109220" defTabSz="914400">
              <a:spcAft>
                <a:spcPts val="1000"/>
              </a:spcAft>
              <a:buClr>
                <a:srgbClr val="CF5B8E"/>
              </a:buClr>
              <a:buSzPts val="1000"/>
              <a:buFont typeface="Arial"/>
              <a:buChar char="●"/>
            </a:pPr>
            <a:r>
              <a:rPr lang="en-GB" sz="1000" kern="0" dirty="0">
                <a:solidFill>
                  <a:srgbClr val="CF5B8E"/>
                </a:solidFill>
                <a:latin typeface="Arial"/>
                <a:cs typeface="Arial"/>
                <a:sym typeface="Arial"/>
              </a:rPr>
              <a:t>[Fill in] </a:t>
            </a:r>
            <a:endParaRPr sz="1000" kern="0" dirty="0">
              <a:solidFill>
                <a:srgbClr val="CF5B8E"/>
              </a:solidFill>
              <a:latin typeface="Arial"/>
              <a:cs typeface="Arial"/>
              <a:sym typeface="Arial"/>
            </a:endParaRPr>
          </a:p>
        </p:txBody>
      </p:sp>
      <p:sp>
        <p:nvSpPr>
          <p:cNvPr id="7" name="Google Shape;130;p17">
            <a:extLst>
              <a:ext uri="{FF2B5EF4-FFF2-40B4-BE49-F238E27FC236}">
                <a16:creationId xmlns:a16="http://schemas.microsoft.com/office/drawing/2014/main" id="{CA13669A-BFC4-8E11-AD96-02BC06117AF8}"/>
              </a:ext>
            </a:extLst>
          </p:cNvPr>
          <p:cNvSpPr txBox="1"/>
          <p:nvPr/>
        </p:nvSpPr>
        <p:spPr>
          <a:xfrm>
            <a:off x="4905525" y="3737625"/>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8" name="Google Shape;131;p17">
            <a:extLst>
              <a:ext uri="{FF2B5EF4-FFF2-40B4-BE49-F238E27FC236}">
                <a16:creationId xmlns:a16="http://schemas.microsoft.com/office/drawing/2014/main" id="{70ECAB3B-906A-D7DD-6C47-BA8DCBDC72E2}"/>
              </a:ext>
            </a:extLst>
          </p:cNvPr>
          <p:cNvSpPr txBox="1"/>
          <p:nvPr/>
        </p:nvSpPr>
        <p:spPr>
          <a:xfrm>
            <a:off x="4905525" y="4345550"/>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9" name="Google Shape;132;p17">
            <a:extLst>
              <a:ext uri="{FF2B5EF4-FFF2-40B4-BE49-F238E27FC236}">
                <a16:creationId xmlns:a16="http://schemas.microsoft.com/office/drawing/2014/main" id="{74D792D0-C517-36F1-B5E4-1D3A188E314F}"/>
              </a:ext>
            </a:extLst>
          </p:cNvPr>
          <p:cNvSpPr txBox="1"/>
          <p:nvPr/>
        </p:nvSpPr>
        <p:spPr>
          <a:xfrm>
            <a:off x="811121" y="2571750"/>
            <a:ext cx="32724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CF5B8E"/>
                </a:solidFill>
                <a:latin typeface="Arial"/>
                <a:cs typeface="Arial"/>
                <a:sym typeface="Arial"/>
              </a:rPr>
              <a:t>[Give the innovation work a short title]</a:t>
            </a:r>
            <a:r>
              <a:rPr lang="en-GB" sz="1000" b="1" kern="0" dirty="0">
                <a:solidFill>
                  <a:srgbClr val="CF5B8E"/>
                </a:solidFill>
                <a:latin typeface="Arial"/>
                <a:cs typeface="Arial"/>
                <a:sym typeface="Arial"/>
              </a:rPr>
              <a:t> </a:t>
            </a:r>
            <a:endParaRPr sz="1000" kern="0" dirty="0">
              <a:solidFill>
                <a:srgbClr val="CF5B8E"/>
              </a:solidFill>
              <a:latin typeface="Arial"/>
              <a:cs typeface="Arial"/>
              <a:sym typeface="Arial"/>
            </a:endParaRPr>
          </a:p>
        </p:txBody>
      </p:sp>
    </p:spTree>
    <p:extLst>
      <p:ext uri="{BB962C8B-B14F-4D97-AF65-F5344CB8AC3E}">
        <p14:creationId xmlns:p14="http://schemas.microsoft.com/office/powerpoint/2010/main" val="145169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7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1;p19">
            <a:extLst>
              <a:ext uri="{FF2B5EF4-FFF2-40B4-BE49-F238E27FC236}">
                <a16:creationId xmlns:a16="http://schemas.microsoft.com/office/drawing/2014/main" id="{6B19BC6C-863F-4C20-9C80-123175163B07}"/>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CF5B8E"/>
              </a:buClr>
              <a:buSzPts val="1000"/>
              <a:buFont typeface="Arial"/>
              <a:buChar char="●"/>
            </a:pPr>
            <a:r>
              <a:rPr lang="en-GB" sz="1000" kern="0" dirty="0">
                <a:solidFill>
                  <a:srgbClr val="CF5B8E"/>
                </a:solidFill>
                <a:latin typeface="Arial"/>
                <a:cs typeface="Arial"/>
                <a:sym typeface="Arial"/>
              </a:rPr>
              <a:t>[Fill in]</a:t>
            </a:r>
            <a:endParaRPr sz="1000" kern="0" dirty="0">
              <a:solidFill>
                <a:srgbClr val="CF5B8E"/>
              </a:solidFill>
              <a:latin typeface="Arial"/>
              <a:cs typeface="Arial"/>
              <a:sym typeface="Arial"/>
            </a:endParaRPr>
          </a:p>
        </p:txBody>
      </p:sp>
    </p:spTree>
    <p:extLst>
      <p:ext uri="{BB962C8B-B14F-4D97-AF65-F5344CB8AC3E}">
        <p14:creationId xmlns:p14="http://schemas.microsoft.com/office/powerpoint/2010/main" val="3953167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6;p20">
            <a:extLst>
              <a:ext uri="{FF2B5EF4-FFF2-40B4-BE49-F238E27FC236}">
                <a16:creationId xmlns:a16="http://schemas.microsoft.com/office/drawing/2014/main" id="{A7921520-AA49-2F1E-2590-5809502BA273}"/>
              </a:ext>
            </a:extLst>
          </p:cNvPr>
          <p:cNvSpPr txBox="1"/>
          <p:nvPr/>
        </p:nvSpPr>
        <p:spPr>
          <a:xfrm>
            <a:off x="343150" y="1682700"/>
            <a:ext cx="2054700" cy="31176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a:t>
            </a:r>
            <a:endParaRPr sz="800" kern="0" dirty="0">
              <a:solidFill>
                <a:srgbClr val="CF5B8E"/>
              </a:solidFill>
              <a:latin typeface="Arial"/>
              <a:cs typeface="Arial"/>
              <a:sym typeface="Arial"/>
            </a:endParaRPr>
          </a:p>
        </p:txBody>
      </p:sp>
      <p:sp>
        <p:nvSpPr>
          <p:cNvPr id="7" name="Google Shape;147;p20">
            <a:extLst>
              <a:ext uri="{FF2B5EF4-FFF2-40B4-BE49-F238E27FC236}">
                <a16:creationId xmlns:a16="http://schemas.microsoft.com/office/drawing/2014/main" id="{80B17EE6-5B07-EBD1-829A-04D7311F64DD}"/>
              </a:ext>
            </a:extLst>
          </p:cNvPr>
          <p:cNvSpPr txBox="1"/>
          <p:nvPr/>
        </p:nvSpPr>
        <p:spPr>
          <a:xfrm>
            <a:off x="2519950" y="4233900"/>
            <a:ext cx="3454800" cy="566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  </a:t>
            </a:r>
            <a:endParaRPr sz="800" kern="0" dirty="0">
              <a:solidFill>
                <a:srgbClr val="CF5B8E"/>
              </a:solidFill>
              <a:latin typeface="Arial"/>
              <a:cs typeface="Arial"/>
              <a:sym typeface="Arial"/>
            </a:endParaRPr>
          </a:p>
        </p:txBody>
      </p:sp>
      <p:sp>
        <p:nvSpPr>
          <p:cNvPr id="8" name="Google Shape;148;p20">
            <a:extLst>
              <a:ext uri="{FF2B5EF4-FFF2-40B4-BE49-F238E27FC236}">
                <a16:creationId xmlns:a16="http://schemas.microsoft.com/office/drawing/2014/main" id="{DE7D9C0D-3CCB-10FB-3020-F5B30EBC91B8}"/>
              </a:ext>
            </a:extLst>
          </p:cNvPr>
          <p:cNvSpPr txBox="1"/>
          <p:nvPr/>
        </p:nvSpPr>
        <p:spPr>
          <a:xfrm>
            <a:off x="2519950" y="1682700"/>
            <a:ext cx="3454800" cy="2153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  </a:t>
            </a:r>
            <a:endParaRPr sz="800" kern="0" dirty="0">
              <a:solidFill>
                <a:srgbClr val="CF5B8E"/>
              </a:solidFill>
              <a:latin typeface="Arial"/>
              <a:cs typeface="Arial"/>
              <a:sym typeface="Arial"/>
            </a:endParaRPr>
          </a:p>
        </p:txBody>
      </p:sp>
      <p:sp>
        <p:nvSpPr>
          <p:cNvPr id="9" name="Google Shape;149;p20">
            <a:extLst>
              <a:ext uri="{FF2B5EF4-FFF2-40B4-BE49-F238E27FC236}">
                <a16:creationId xmlns:a16="http://schemas.microsoft.com/office/drawing/2014/main" id="{1FA22310-6803-7645-2DA8-0B511BA31B60}"/>
              </a:ext>
            </a:extLst>
          </p:cNvPr>
          <p:cNvSpPr/>
          <p:nvPr/>
        </p:nvSpPr>
        <p:spPr>
          <a:xfrm>
            <a:off x="7340125" y="2830425"/>
            <a:ext cx="318931" cy="300184"/>
          </a:xfrm>
          <a:custGeom>
            <a:avLst/>
            <a:gdLst/>
            <a:ahLst/>
            <a:cxnLst/>
            <a:rect l="l" t="t" r="r" b="b"/>
            <a:pathLst>
              <a:path w="13953" h="11950" extrusionOk="0">
                <a:moveTo>
                  <a:pt x="230" y="0"/>
                </a:moveTo>
                <a:lnTo>
                  <a:pt x="13953" y="10"/>
                </a:lnTo>
                <a:lnTo>
                  <a:pt x="13704" y="11950"/>
                </a:lnTo>
                <a:lnTo>
                  <a:pt x="0" y="11870"/>
                </a:lnTo>
                <a:close/>
              </a:path>
            </a:pathLst>
          </a:custGeom>
          <a:solidFill>
            <a:srgbClr val="D05B8E">
              <a:alpha val="29560"/>
            </a:srgbClr>
          </a:solidFill>
          <a:ln w="19050" cap="flat" cmpd="sng">
            <a:solidFill>
              <a:srgbClr val="CF5B8E"/>
            </a:solidFill>
            <a:prstDash val="solid"/>
            <a:round/>
            <a:headEnd type="none" w="med" len="med"/>
            <a:tailEnd type="none" w="med" len="med"/>
          </a:ln>
        </p:spPr>
        <p:txBody>
          <a:bodyPr/>
          <a:lstStyle/>
          <a:p>
            <a:pPr defTabSz="914400">
              <a:buClr>
                <a:srgbClr val="000000"/>
              </a:buClr>
              <a:buFont typeface="Arial"/>
              <a:buNone/>
            </a:pPr>
            <a:endParaRPr lang="en-NO" sz="1400" kern="0">
              <a:solidFill>
                <a:srgbClr val="000000"/>
              </a:solidFill>
              <a:latin typeface="Arial"/>
              <a:cs typeface="Arial"/>
              <a:sym typeface="Arial"/>
            </a:endParaRPr>
          </a:p>
        </p:txBody>
      </p:sp>
    </p:spTree>
    <p:extLst>
      <p:ext uri="{BB962C8B-B14F-4D97-AF65-F5344CB8AC3E}">
        <p14:creationId xmlns:p14="http://schemas.microsoft.com/office/powerpoint/2010/main" val="3137231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1">
            <a:extLst>
              <a:ext uri="{FF2B5EF4-FFF2-40B4-BE49-F238E27FC236}">
                <a16:creationId xmlns:a16="http://schemas.microsoft.com/office/drawing/2014/main" id="{D1B66C8A-4048-FF3D-3205-5D28AFF0397C}"/>
              </a:ext>
            </a:extLst>
          </p:cNvPr>
          <p:cNvSpPr txBox="1"/>
          <p:nvPr/>
        </p:nvSpPr>
        <p:spPr>
          <a:xfrm>
            <a:off x="345450" y="1943225"/>
            <a:ext cx="19428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07001A"/>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7" name="Google Shape;155;p21">
            <a:extLst>
              <a:ext uri="{FF2B5EF4-FFF2-40B4-BE49-F238E27FC236}">
                <a16:creationId xmlns:a16="http://schemas.microsoft.com/office/drawing/2014/main" id="{27AA3426-BF7F-D95C-33CA-204D6F8E6F88}"/>
              </a:ext>
            </a:extLst>
          </p:cNvPr>
          <p:cNvSpPr txBox="1"/>
          <p:nvPr/>
        </p:nvSpPr>
        <p:spPr>
          <a:xfrm>
            <a:off x="2397657" y="1943225"/>
            <a:ext cx="19428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07001A"/>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
        <p:nvSpPr>
          <p:cNvPr id="8" name="Google Shape;156;p21">
            <a:extLst>
              <a:ext uri="{FF2B5EF4-FFF2-40B4-BE49-F238E27FC236}">
                <a16:creationId xmlns:a16="http://schemas.microsoft.com/office/drawing/2014/main" id="{5992CD25-5C64-907A-1652-14305709B3D8}"/>
              </a:ext>
            </a:extLst>
          </p:cNvPr>
          <p:cNvSpPr txBox="1"/>
          <p:nvPr/>
        </p:nvSpPr>
        <p:spPr>
          <a:xfrm>
            <a:off x="4802150" y="1943225"/>
            <a:ext cx="19428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07001A"/>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9" name="Google Shape;157;p21">
            <a:extLst>
              <a:ext uri="{FF2B5EF4-FFF2-40B4-BE49-F238E27FC236}">
                <a16:creationId xmlns:a16="http://schemas.microsoft.com/office/drawing/2014/main" id="{7ECCFF1D-A6A4-5C32-3AC9-54078F90FDC3}"/>
              </a:ext>
            </a:extLst>
          </p:cNvPr>
          <p:cNvSpPr txBox="1"/>
          <p:nvPr/>
        </p:nvSpPr>
        <p:spPr>
          <a:xfrm>
            <a:off x="6854357" y="1943225"/>
            <a:ext cx="19428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07001A"/>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Tree>
    <p:extLst>
      <p:ext uri="{BB962C8B-B14F-4D97-AF65-F5344CB8AC3E}">
        <p14:creationId xmlns:p14="http://schemas.microsoft.com/office/powerpoint/2010/main" val="363632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2;p22">
            <a:extLst>
              <a:ext uri="{FF2B5EF4-FFF2-40B4-BE49-F238E27FC236}">
                <a16:creationId xmlns:a16="http://schemas.microsoft.com/office/drawing/2014/main" id="{894C7DB4-C787-BBEB-F7BF-6B79FC67D308}"/>
              </a:ext>
            </a:extLst>
          </p:cNvPr>
          <p:cNvSpPr txBox="1"/>
          <p:nvPr/>
        </p:nvSpPr>
        <p:spPr>
          <a:xfrm>
            <a:off x="344650" y="1945050"/>
            <a:ext cx="28194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a:t>
            </a:r>
            <a:endParaRPr sz="800" kern="0" dirty="0">
              <a:solidFill>
                <a:srgbClr val="CF5B8E"/>
              </a:solidFill>
              <a:latin typeface="Arial"/>
              <a:cs typeface="Arial"/>
              <a:sym typeface="Arial"/>
            </a:endParaRPr>
          </a:p>
        </p:txBody>
      </p:sp>
      <p:sp>
        <p:nvSpPr>
          <p:cNvPr id="6" name="Google Shape;163;p22">
            <a:extLst>
              <a:ext uri="{FF2B5EF4-FFF2-40B4-BE49-F238E27FC236}">
                <a16:creationId xmlns:a16="http://schemas.microsoft.com/office/drawing/2014/main" id="{8EA0F123-07E6-08F5-A106-689828E2411C}"/>
              </a:ext>
            </a:extLst>
          </p:cNvPr>
          <p:cNvSpPr txBox="1"/>
          <p:nvPr/>
        </p:nvSpPr>
        <p:spPr>
          <a:xfrm>
            <a:off x="3162250" y="1945050"/>
            <a:ext cx="28176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a:t>
            </a:r>
            <a:endParaRPr sz="800" kern="0" dirty="0">
              <a:solidFill>
                <a:srgbClr val="CF5B8E"/>
              </a:solidFill>
              <a:latin typeface="Arial"/>
              <a:cs typeface="Arial"/>
              <a:sym typeface="Arial"/>
            </a:endParaRPr>
          </a:p>
        </p:txBody>
      </p:sp>
      <p:sp>
        <p:nvSpPr>
          <p:cNvPr id="7" name="Google Shape;164;p22">
            <a:extLst>
              <a:ext uri="{FF2B5EF4-FFF2-40B4-BE49-F238E27FC236}">
                <a16:creationId xmlns:a16="http://schemas.microsoft.com/office/drawing/2014/main" id="{98EB6C71-1F96-1959-4487-48087DB5F9D6}"/>
              </a:ext>
            </a:extLst>
          </p:cNvPr>
          <p:cNvSpPr txBox="1"/>
          <p:nvPr/>
        </p:nvSpPr>
        <p:spPr>
          <a:xfrm>
            <a:off x="5979850" y="1945050"/>
            <a:ext cx="2817600" cy="2853600"/>
          </a:xfrm>
          <a:prstGeom prst="rect">
            <a:avLst/>
          </a:prstGeom>
          <a:noFill/>
          <a:ln>
            <a:noFill/>
          </a:ln>
        </p:spPr>
        <p:txBody>
          <a:bodyPr spcFirstLastPara="1" wrap="square" lIns="91425" tIns="91425" rIns="91425" bIns="91425" anchor="t" anchorCtr="0">
            <a:noAutofit/>
          </a:bodyPr>
          <a:lstStyle/>
          <a:p>
            <a:pPr marL="82296" indent="-96520" defTabSz="914400">
              <a:spcAft>
                <a:spcPts val="1000"/>
              </a:spcAft>
              <a:buClr>
                <a:srgbClr val="CF5B8E"/>
              </a:buClr>
              <a:buSzPts val="800"/>
              <a:buFont typeface="Arial"/>
              <a:buChar char="●"/>
            </a:pPr>
            <a:r>
              <a:rPr lang="en-GB" sz="800" kern="0" dirty="0">
                <a:solidFill>
                  <a:srgbClr val="CF5B8E"/>
                </a:solidFill>
                <a:latin typeface="Arial"/>
                <a:cs typeface="Arial"/>
                <a:sym typeface="Arial"/>
              </a:rPr>
              <a:t>[Write here]</a:t>
            </a:r>
            <a:endParaRPr sz="800" kern="0" dirty="0">
              <a:solidFill>
                <a:srgbClr val="CF5B8E"/>
              </a:solidFill>
              <a:latin typeface="Arial"/>
              <a:cs typeface="Arial"/>
              <a:sym typeface="Arial"/>
            </a:endParaRPr>
          </a:p>
        </p:txBody>
      </p:sp>
    </p:spTree>
    <p:extLst>
      <p:ext uri="{BB962C8B-B14F-4D97-AF65-F5344CB8AC3E}">
        <p14:creationId xmlns:p14="http://schemas.microsoft.com/office/powerpoint/2010/main" val="123865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5;p24">
            <a:extLst>
              <a:ext uri="{FF2B5EF4-FFF2-40B4-BE49-F238E27FC236}">
                <a16:creationId xmlns:a16="http://schemas.microsoft.com/office/drawing/2014/main" id="{CEF34AF8-FCAB-76F8-6913-F3FF0D0130F4}"/>
              </a:ext>
            </a:extLst>
          </p:cNvPr>
          <p:cNvSpPr txBox="1"/>
          <p:nvPr/>
        </p:nvSpPr>
        <p:spPr>
          <a:xfrm>
            <a:off x="4800900" y="1670359"/>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
        <p:nvSpPr>
          <p:cNvPr id="5" name="Google Shape;176;p24">
            <a:extLst>
              <a:ext uri="{FF2B5EF4-FFF2-40B4-BE49-F238E27FC236}">
                <a16:creationId xmlns:a16="http://schemas.microsoft.com/office/drawing/2014/main" id="{4D7CF90D-921C-D516-0F18-63723570FFD5}"/>
              </a:ext>
            </a:extLst>
          </p:cNvPr>
          <p:cNvSpPr txBox="1"/>
          <p:nvPr/>
        </p:nvSpPr>
        <p:spPr>
          <a:xfrm>
            <a:off x="343150" y="1670275"/>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Tree>
    <p:extLst>
      <p:ext uri="{BB962C8B-B14F-4D97-AF65-F5344CB8AC3E}">
        <p14:creationId xmlns:p14="http://schemas.microsoft.com/office/powerpoint/2010/main" val="210220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1;p25">
            <a:extLst>
              <a:ext uri="{FF2B5EF4-FFF2-40B4-BE49-F238E27FC236}">
                <a16:creationId xmlns:a16="http://schemas.microsoft.com/office/drawing/2014/main" id="{F7FFE3EE-F1DE-54D4-A898-2C081CC2E11A}"/>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CF5B8E"/>
              </a:buClr>
              <a:buSzPts val="1000"/>
              <a:buFont typeface="Arial"/>
              <a:buChar char="●"/>
            </a:pPr>
            <a:r>
              <a:rPr lang="en-GB" sz="1000" kern="0" dirty="0">
                <a:solidFill>
                  <a:srgbClr val="CF5B8E"/>
                </a:solidFill>
                <a:latin typeface="Arial"/>
                <a:cs typeface="Arial"/>
                <a:sym typeface="Arial"/>
              </a:rPr>
              <a:t>[Fill in]</a:t>
            </a:r>
            <a:endParaRPr sz="1000" kern="0" dirty="0">
              <a:solidFill>
                <a:srgbClr val="CF5B8E"/>
              </a:solidFill>
              <a:latin typeface="Arial"/>
              <a:cs typeface="Arial"/>
              <a:sym typeface="Arial"/>
            </a:endParaRPr>
          </a:p>
        </p:txBody>
      </p:sp>
    </p:spTree>
    <p:extLst>
      <p:ext uri="{BB962C8B-B14F-4D97-AF65-F5344CB8AC3E}">
        <p14:creationId xmlns:p14="http://schemas.microsoft.com/office/powerpoint/2010/main" val="320947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878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86;p26">
            <a:extLst>
              <a:ext uri="{FF2B5EF4-FFF2-40B4-BE49-F238E27FC236}">
                <a16:creationId xmlns:a16="http://schemas.microsoft.com/office/drawing/2014/main" id="{BB65D4B0-40AC-1F6F-E046-D95CA9CF866A}"/>
              </a:ext>
            </a:extLst>
          </p:cNvPr>
          <p:cNvSpPr/>
          <p:nvPr/>
        </p:nvSpPr>
        <p:spPr>
          <a:xfrm>
            <a:off x="342900" y="1030850"/>
            <a:ext cx="2114700" cy="8061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7001A"/>
                </a:solidFill>
                <a:latin typeface="Arial"/>
                <a:cs typeface="Arial"/>
                <a:sym typeface="Arial"/>
              </a:rPr>
              <a:t>[Describe the milestone]</a:t>
            </a:r>
            <a:endParaRPr sz="800" i="1" kern="0" dirty="0">
              <a:solidFill>
                <a:srgbClr val="07001A"/>
              </a:solidFill>
              <a:latin typeface="Arial"/>
              <a:cs typeface="Arial"/>
              <a:sym typeface="Arial"/>
            </a:endParaRPr>
          </a:p>
        </p:txBody>
      </p:sp>
      <p:sp>
        <p:nvSpPr>
          <p:cNvPr id="19" name="Google Shape;187;p26">
            <a:extLst>
              <a:ext uri="{FF2B5EF4-FFF2-40B4-BE49-F238E27FC236}">
                <a16:creationId xmlns:a16="http://schemas.microsoft.com/office/drawing/2014/main" id="{34B2D3F1-0B10-58F2-5063-39D0839A2A00}"/>
              </a:ext>
            </a:extLst>
          </p:cNvPr>
          <p:cNvSpPr/>
          <p:nvPr/>
        </p:nvSpPr>
        <p:spPr>
          <a:xfrm>
            <a:off x="2457450" y="1030850"/>
            <a:ext cx="2114700" cy="8061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7001A"/>
                </a:solidFill>
                <a:latin typeface="Arial"/>
                <a:cs typeface="Arial"/>
                <a:sym typeface="Arial"/>
              </a:rPr>
              <a:t>…</a:t>
            </a:r>
            <a:endParaRPr sz="800" i="1" kern="0" dirty="0">
              <a:solidFill>
                <a:srgbClr val="07001A"/>
              </a:solidFill>
              <a:latin typeface="Arial"/>
              <a:cs typeface="Arial"/>
              <a:sym typeface="Arial"/>
            </a:endParaRPr>
          </a:p>
        </p:txBody>
      </p:sp>
      <p:sp>
        <p:nvSpPr>
          <p:cNvPr id="20" name="Google Shape;188;p26">
            <a:extLst>
              <a:ext uri="{FF2B5EF4-FFF2-40B4-BE49-F238E27FC236}">
                <a16:creationId xmlns:a16="http://schemas.microsoft.com/office/drawing/2014/main" id="{91828DD0-986E-3BAE-6CC5-D90399080D70}"/>
              </a:ext>
            </a:extLst>
          </p:cNvPr>
          <p:cNvSpPr/>
          <p:nvPr/>
        </p:nvSpPr>
        <p:spPr>
          <a:xfrm>
            <a:off x="4572000" y="1030850"/>
            <a:ext cx="2114700" cy="8061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7001A"/>
                </a:solidFill>
                <a:latin typeface="Arial"/>
                <a:cs typeface="Arial"/>
                <a:sym typeface="Arial"/>
              </a:rPr>
              <a:t>…</a:t>
            </a:r>
            <a:endParaRPr sz="800" i="1" kern="0" dirty="0">
              <a:solidFill>
                <a:srgbClr val="07001A"/>
              </a:solidFill>
              <a:latin typeface="Arial"/>
              <a:cs typeface="Arial"/>
              <a:sym typeface="Arial"/>
            </a:endParaRPr>
          </a:p>
        </p:txBody>
      </p:sp>
      <p:sp>
        <p:nvSpPr>
          <p:cNvPr id="21" name="Google Shape;189;p26">
            <a:extLst>
              <a:ext uri="{FF2B5EF4-FFF2-40B4-BE49-F238E27FC236}">
                <a16:creationId xmlns:a16="http://schemas.microsoft.com/office/drawing/2014/main" id="{1C811878-BBD4-9691-D5EA-6259D8536721}"/>
              </a:ext>
            </a:extLst>
          </p:cNvPr>
          <p:cNvSpPr/>
          <p:nvPr/>
        </p:nvSpPr>
        <p:spPr>
          <a:xfrm>
            <a:off x="6686550" y="1030850"/>
            <a:ext cx="2114700" cy="806100"/>
          </a:xfrm>
          <a:prstGeom prst="rect">
            <a:avLst/>
          </a:prstGeom>
          <a:solidFill>
            <a:srgbClr val="D05B8E">
              <a:alpha val="10130"/>
            </a:srgbClr>
          </a:solidFill>
          <a:ln>
            <a:noFill/>
          </a:ln>
        </p:spPr>
        <p:txBody>
          <a:bodyPr spcFirstLastPara="1" wrap="square" lIns="91425" tIns="91425" rIns="91425" bIns="91425" anchor="t" anchorCtr="0">
            <a:noAutofit/>
          </a:bodyPr>
          <a:lstStyle/>
          <a:p>
            <a:pPr defTabSz="914400">
              <a:buClr>
                <a:srgbClr val="000000"/>
              </a:buClr>
              <a:buFont typeface="Arial"/>
              <a:buNone/>
            </a:pPr>
            <a:r>
              <a:rPr lang="en-GB" sz="800" i="1" kern="0" dirty="0">
                <a:solidFill>
                  <a:srgbClr val="07001A"/>
                </a:solidFill>
                <a:latin typeface="Arial"/>
                <a:cs typeface="Arial"/>
                <a:sym typeface="Arial"/>
              </a:rPr>
              <a:t>…</a:t>
            </a:r>
            <a:endParaRPr sz="800" i="1" kern="0" dirty="0">
              <a:solidFill>
                <a:srgbClr val="07001A"/>
              </a:solidFill>
              <a:latin typeface="Arial"/>
              <a:cs typeface="Arial"/>
              <a:sym typeface="Arial"/>
            </a:endParaRPr>
          </a:p>
        </p:txBody>
      </p:sp>
      <p:sp>
        <p:nvSpPr>
          <p:cNvPr id="22" name="Google Shape;190;p26">
            <a:extLst>
              <a:ext uri="{FF2B5EF4-FFF2-40B4-BE49-F238E27FC236}">
                <a16:creationId xmlns:a16="http://schemas.microsoft.com/office/drawing/2014/main" id="{EBF70A95-53AE-1D35-00CF-09C22A56B2D4}"/>
              </a:ext>
            </a:extLst>
          </p:cNvPr>
          <p:cNvSpPr/>
          <p:nvPr/>
        </p:nvSpPr>
        <p:spPr>
          <a:xfrm>
            <a:off x="342900" y="2246925"/>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[Fill in activities and responsibilities]</a:t>
            </a:r>
            <a:endParaRPr sz="800" i="1" kern="0" dirty="0">
              <a:solidFill>
                <a:srgbClr val="CF5B8E"/>
              </a:solidFill>
              <a:latin typeface="Arial"/>
              <a:cs typeface="Arial"/>
              <a:sym typeface="Arial"/>
            </a:endParaRPr>
          </a:p>
        </p:txBody>
      </p:sp>
      <p:sp>
        <p:nvSpPr>
          <p:cNvPr id="23" name="Google Shape;191;p26">
            <a:extLst>
              <a:ext uri="{FF2B5EF4-FFF2-40B4-BE49-F238E27FC236}">
                <a16:creationId xmlns:a16="http://schemas.microsoft.com/office/drawing/2014/main" id="{E84FB410-8597-BE59-CA5E-B7E92C51B8FC}"/>
              </a:ext>
            </a:extLst>
          </p:cNvPr>
          <p:cNvSpPr/>
          <p:nvPr/>
        </p:nvSpPr>
        <p:spPr>
          <a:xfrm>
            <a:off x="342900" y="3196381"/>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[Fill in uncertainties and barriers]</a:t>
            </a:r>
            <a:endParaRPr sz="800" i="1" kern="0" dirty="0">
              <a:solidFill>
                <a:srgbClr val="CF5B8E"/>
              </a:solidFill>
              <a:latin typeface="Arial"/>
              <a:cs typeface="Arial"/>
              <a:sym typeface="Arial"/>
            </a:endParaRPr>
          </a:p>
        </p:txBody>
      </p:sp>
      <p:sp>
        <p:nvSpPr>
          <p:cNvPr id="24" name="Google Shape;192;p26">
            <a:extLst>
              <a:ext uri="{FF2B5EF4-FFF2-40B4-BE49-F238E27FC236}">
                <a16:creationId xmlns:a16="http://schemas.microsoft.com/office/drawing/2014/main" id="{6552733B-1D88-EABF-9D0E-4407A6B1255A}"/>
              </a:ext>
            </a:extLst>
          </p:cNvPr>
          <p:cNvSpPr/>
          <p:nvPr/>
        </p:nvSpPr>
        <p:spPr>
          <a:xfrm>
            <a:off x="342825" y="4145725"/>
            <a:ext cx="2114700" cy="6480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[Fill in achieved gains]</a:t>
            </a:r>
            <a:endParaRPr sz="800" i="1" kern="0" dirty="0">
              <a:solidFill>
                <a:srgbClr val="CF5B8E"/>
              </a:solidFill>
              <a:latin typeface="Arial"/>
              <a:cs typeface="Arial"/>
              <a:sym typeface="Arial"/>
            </a:endParaRPr>
          </a:p>
        </p:txBody>
      </p:sp>
      <p:sp>
        <p:nvSpPr>
          <p:cNvPr id="25" name="Google Shape;193;p26">
            <a:extLst>
              <a:ext uri="{FF2B5EF4-FFF2-40B4-BE49-F238E27FC236}">
                <a16:creationId xmlns:a16="http://schemas.microsoft.com/office/drawing/2014/main" id="{38BBFCB7-9647-55FF-075F-F54244328884}"/>
              </a:ext>
            </a:extLst>
          </p:cNvPr>
          <p:cNvSpPr/>
          <p:nvPr/>
        </p:nvSpPr>
        <p:spPr>
          <a:xfrm>
            <a:off x="2457450" y="2246925"/>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26" name="Google Shape;194;p26">
            <a:extLst>
              <a:ext uri="{FF2B5EF4-FFF2-40B4-BE49-F238E27FC236}">
                <a16:creationId xmlns:a16="http://schemas.microsoft.com/office/drawing/2014/main" id="{FA71B756-B28E-9044-8EF6-F4FDF0E54CE1}"/>
              </a:ext>
            </a:extLst>
          </p:cNvPr>
          <p:cNvSpPr/>
          <p:nvPr/>
        </p:nvSpPr>
        <p:spPr>
          <a:xfrm>
            <a:off x="2457450" y="3196381"/>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27" name="Google Shape;195;p26">
            <a:extLst>
              <a:ext uri="{FF2B5EF4-FFF2-40B4-BE49-F238E27FC236}">
                <a16:creationId xmlns:a16="http://schemas.microsoft.com/office/drawing/2014/main" id="{73D2D797-DA22-1960-8EC8-184B9B2332A9}"/>
              </a:ext>
            </a:extLst>
          </p:cNvPr>
          <p:cNvSpPr/>
          <p:nvPr/>
        </p:nvSpPr>
        <p:spPr>
          <a:xfrm>
            <a:off x="2457375" y="4145725"/>
            <a:ext cx="2114700" cy="6480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28" name="Google Shape;196;p26">
            <a:extLst>
              <a:ext uri="{FF2B5EF4-FFF2-40B4-BE49-F238E27FC236}">
                <a16:creationId xmlns:a16="http://schemas.microsoft.com/office/drawing/2014/main" id="{42D821C2-2447-201A-FA77-984545E49BD0}"/>
              </a:ext>
            </a:extLst>
          </p:cNvPr>
          <p:cNvSpPr/>
          <p:nvPr/>
        </p:nvSpPr>
        <p:spPr>
          <a:xfrm>
            <a:off x="4572000" y="2246925"/>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29" name="Google Shape;197;p26">
            <a:extLst>
              <a:ext uri="{FF2B5EF4-FFF2-40B4-BE49-F238E27FC236}">
                <a16:creationId xmlns:a16="http://schemas.microsoft.com/office/drawing/2014/main" id="{397A5906-B9AE-C1A5-485B-54F352E38FCE}"/>
              </a:ext>
            </a:extLst>
          </p:cNvPr>
          <p:cNvSpPr/>
          <p:nvPr/>
        </p:nvSpPr>
        <p:spPr>
          <a:xfrm>
            <a:off x="4572000" y="3196381"/>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30" name="Google Shape;198;p26">
            <a:extLst>
              <a:ext uri="{FF2B5EF4-FFF2-40B4-BE49-F238E27FC236}">
                <a16:creationId xmlns:a16="http://schemas.microsoft.com/office/drawing/2014/main" id="{00CE98AE-E002-C805-14D8-99A6183578B1}"/>
              </a:ext>
            </a:extLst>
          </p:cNvPr>
          <p:cNvSpPr/>
          <p:nvPr/>
        </p:nvSpPr>
        <p:spPr>
          <a:xfrm>
            <a:off x="4571925" y="4145725"/>
            <a:ext cx="2114700" cy="6480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31" name="Google Shape;199;p26">
            <a:extLst>
              <a:ext uri="{FF2B5EF4-FFF2-40B4-BE49-F238E27FC236}">
                <a16:creationId xmlns:a16="http://schemas.microsoft.com/office/drawing/2014/main" id="{AA476CF6-FD0A-7547-4B16-0F914FF1F131}"/>
              </a:ext>
            </a:extLst>
          </p:cNvPr>
          <p:cNvSpPr/>
          <p:nvPr/>
        </p:nvSpPr>
        <p:spPr>
          <a:xfrm>
            <a:off x="6686550" y="2246925"/>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32" name="Google Shape;200;p26">
            <a:extLst>
              <a:ext uri="{FF2B5EF4-FFF2-40B4-BE49-F238E27FC236}">
                <a16:creationId xmlns:a16="http://schemas.microsoft.com/office/drawing/2014/main" id="{6AF4936F-DF74-CDD6-35BB-4D3DFD78FCB7}"/>
              </a:ext>
            </a:extLst>
          </p:cNvPr>
          <p:cNvSpPr/>
          <p:nvPr/>
        </p:nvSpPr>
        <p:spPr>
          <a:xfrm>
            <a:off x="6686550" y="3196381"/>
            <a:ext cx="2114700" cy="9492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
        <p:nvSpPr>
          <p:cNvPr id="33" name="Google Shape;201;p26">
            <a:extLst>
              <a:ext uri="{FF2B5EF4-FFF2-40B4-BE49-F238E27FC236}">
                <a16:creationId xmlns:a16="http://schemas.microsoft.com/office/drawing/2014/main" id="{EBD1FF3E-AFE4-712A-03DC-846F96B35647}"/>
              </a:ext>
            </a:extLst>
          </p:cNvPr>
          <p:cNvSpPr/>
          <p:nvPr/>
        </p:nvSpPr>
        <p:spPr>
          <a:xfrm>
            <a:off x="6686475" y="4145725"/>
            <a:ext cx="2114700" cy="648000"/>
          </a:xfrm>
          <a:prstGeom prst="rect">
            <a:avLst/>
          </a:prstGeom>
          <a:noFill/>
          <a:ln>
            <a:noFill/>
          </a:ln>
        </p:spPr>
        <p:txBody>
          <a:bodyPr spcFirstLastPara="1" wrap="square" lIns="91425" tIns="91425" rIns="91425" bIns="91425" anchor="t" anchorCtr="0">
            <a:noAutofit/>
          </a:bodyPr>
          <a:lstStyle/>
          <a:p>
            <a:pPr marL="91440" indent="-96520" defTabSz="914400">
              <a:buClr>
                <a:srgbClr val="CF5B8E"/>
              </a:buClr>
              <a:buSzPts val="800"/>
              <a:buFont typeface="Arial"/>
              <a:buChar char="●"/>
            </a:pPr>
            <a:r>
              <a:rPr lang="en-GB" sz="800" i="1" kern="0" dirty="0">
                <a:solidFill>
                  <a:srgbClr val="CF5B8E"/>
                </a:solidFill>
                <a:latin typeface="Arial"/>
                <a:cs typeface="Arial"/>
                <a:sym typeface="Arial"/>
              </a:rPr>
              <a:t>…</a:t>
            </a:r>
            <a:endParaRPr sz="800" i="1" kern="0" dirty="0">
              <a:solidFill>
                <a:srgbClr val="CF5B8E"/>
              </a:solidFill>
              <a:latin typeface="Arial"/>
              <a:cs typeface="Arial"/>
              <a:sym typeface="Arial"/>
            </a:endParaRPr>
          </a:p>
        </p:txBody>
      </p:sp>
    </p:spTree>
    <p:extLst>
      <p:ext uri="{BB962C8B-B14F-4D97-AF65-F5344CB8AC3E}">
        <p14:creationId xmlns:p14="http://schemas.microsoft.com/office/powerpoint/2010/main" val="3668460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27">
            <a:extLst>
              <a:ext uri="{FF2B5EF4-FFF2-40B4-BE49-F238E27FC236}">
                <a16:creationId xmlns:a16="http://schemas.microsoft.com/office/drawing/2014/main" id="{87FBFEC8-89A9-D4B6-729A-C0659D0B6A6F}"/>
              </a:ext>
            </a:extLst>
          </p:cNvPr>
          <p:cNvSpPr txBox="1"/>
          <p:nvPr/>
        </p:nvSpPr>
        <p:spPr>
          <a:xfrm>
            <a:off x="4800900" y="1670359"/>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
        <p:nvSpPr>
          <p:cNvPr id="5" name="Google Shape;207;p27">
            <a:extLst>
              <a:ext uri="{FF2B5EF4-FFF2-40B4-BE49-F238E27FC236}">
                <a16:creationId xmlns:a16="http://schemas.microsoft.com/office/drawing/2014/main" id="{936A90E4-C696-E415-4109-FCF633B9AAAB}"/>
              </a:ext>
            </a:extLst>
          </p:cNvPr>
          <p:cNvSpPr txBox="1"/>
          <p:nvPr/>
        </p:nvSpPr>
        <p:spPr>
          <a:xfrm>
            <a:off x="343150" y="1670275"/>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Tree>
    <p:extLst>
      <p:ext uri="{BB962C8B-B14F-4D97-AF65-F5344CB8AC3E}">
        <p14:creationId xmlns:p14="http://schemas.microsoft.com/office/powerpoint/2010/main" val="698287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9;p23">
            <a:extLst>
              <a:ext uri="{FF2B5EF4-FFF2-40B4-BE49-F238E27FC236}">
                <a16:creationId xmlns:a16="http://schemas.microsoft.com/office/drawing/2014/main" id="{ED801CBE-AC1B-22F5-4540-29663270F309}"/>
              </a:ext>
            </a:extLst>
          </p:cNvPr>
          <p:cNvSpPr txBox="1"/>
          <p:nvPr/>
        </p:nvSpPr>
        <p:spPr>
          <a:xfrm>
            <a:off x="4800900" y="1670359"/>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
        <p:nvSpPr>
          <p:cNvPr id="5" name="Google Shape;170;p23">
            <a:extLst>
              <a:ext uri="{FF2B5EF4-FFF2-40B4-BE49-F238E27FC236}">
                <a16:creationId xmlns:a16="http://schemas.microsoft.com/office/drawing/2014/main" id="{2C128818-E968-41E8-95C0-86E54B6AEEC7}"/>
              </a:ext>
            </a:extLst>
          </p:cNvPr>
          <p:cNvSpPr txBox="1"/>
          <p:nvPr/>
        </p:nvSpPr>
        <p:spPr>
          <a:xfrm>
            <a:off x="343150" y="1670275"/>
            <a:ext cx="4000200" cy="31302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Tree>
    <p:extLst>
      <p:ext uri="{BB962C8B-B14F-4D97-AF65-F5344CB8AC3E}">
        <p14:creationId xmlns:p14="http://schemas.microsoft.com/office/powerpoint/2010/main" val="1205065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81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6;p29">
            <a:extLst>
              <a:ext uri="{FF2B5EF4-FFF2-40B4-BE49-F238E27FC236}">
                <a16:creationId xmlns:a16="http://schemas.microsoft.com/office/drawing/2014/main" id="{96F5F552-605D-5F7B-55DF-4ACCF4070C99}"/>
              </a:ext>
            </a:extLst>
          </p:cNvPr>
          <p:cNvSpPr txBox="1"/>
          <p:nvPr/>
        </p:nvSpPr>
        <p:spPr>
          <a:xfrm>
            <a:off x="480060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
        <p:nvSpPr>
          <p:cNvPr id="5" name="Google Shape;217;p29">
            <a:extLst>
              <a:ext uri="{FF2B5EF4-FFF2-40B4-BE49-F238E27FC236}">
                <a16:creationId xmlns:a16="http://schemas.microsoft.com/office/drawing/2014/main" id="{7ABC4D26-2DB3-96E2-BFB6-A4D6C8167123}"/>
              </a:ext>
            </a:extLst>
          </p:cNvPr>
          <p:cNvSpPr txBox="1"/>
          <p:nvPr/>
        </p:nvSpPr>
        <p:spPr>
          <a:xfrm>
            <a:off x="34315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CF5B8E"/>
              </a:buClr>
              <a:buSzPts val="900"/>
              <a:buFont typeface="Arial"/>
              <a:buChar char="●"/>
            </a:pPr>
            <a:r>
              <a:rPr lang="en-GB" sz="900" kern="0" dirty="0">
                <a:solidFill>
                  <a:srgbClr val="CF5B8E"/>
                </a:solidFill>
                <a:latin typeface="Arial"/>
                <a:cs typeface="Arial"/>
                <a:sym typeface="Arial"/>
              </a:rPr>
              <a:t>[Write here]</a:t>
            </a:r>
            <a:endParaRPr sz="900" kern="0" dirty="0">
              <a:solidFill>
                <a:srgbClr val="CF5B8E"/>
              </a:solidFill>
              <a:latin typeface="Arial"/>
              <a:cs typeface="Arial"/>
              <a:sym typeface="Arial"/>
            </a:endParaRPr>
          </a:p>
        </p:txBody>
      </p:sp>
    </p:spTree>
    <p:extLst>
      <p:ext uri="{BB962C8B-B14F-4D97-AF65-F5344CB8AC3E}">
        <p14:creationId xmlns:p14="http://schemas.microsoft.com/office/powerpoint/2010/main" val="421609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7;p8">
            <a:extLst>
              <a:ext uri="{FF2B5EF4-FFF2-40B4-BE49-F238E27FC236}">
                <a16:creationId xmlns:a16="http://schemas.microsoft.com/office/drawing/2014/main" id="{6C4510CC-AA05-27F4-08BB-8FFFD302DF6E}"/>
              </a:ext>
            </a:extLst>
          </p:cNvPr>
          <p:cNvSpPr txBox="1"/>
          <p:nvPr/>
        </p:nvSpPr>
        <p:spPr>
          <a:xfrm>
            <a:off x="1210549" y="4301857"/>
            <a:ext cx="2872972" cy="2658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FF9505"/>
                </a:solidFill>
                <a:latin typeface="Arial"/>
                <a:cs typeface="Arial"/>
                <a:sym typeface="Arial"/>
              </a:rPr>
              <a:t>[Fill in] </a:t>
            </a:r>
            <a:endParaRPr sz="1000" kern="0" dirty="0">
              <a:solidFill>
                <a:srgbClr val="FF9505"/>
              </a:solidFill>
              <a:latin typeface="Arial"/>
              <a:cs typeface="Arial"/>
              <a:sym typeface="Arial"/>
            </a:endParaRPr>
          </a:p>
        </p:txBody>
      </p:sp>
      <p:sp>
        <p:nvSpPr>
          <p:cNvPr id="10" name="Google Shape;58;p8">
            <a:extLst>
              <a:ext uri="{FF2B5EF4-FFF2-40B4-BE49-F238E27FC236}">
                <a16:creationId xmlns:a16="http://schemas.microsoft.com/office/drawing/2014/main" id="{9A2DB2FB-DAA9-368C-0591-5E9EE51F493E}"/>
              </a:ext>
            </a:extLst>
          </p:cNvPr>
          <p:cNvSpPr txBox="1"/>
          <p:nvPr/>
        </p:nvSpPr>
        <p:spPr>
          <a:xfrm>
            <a:off x="4905525" y="3737625"/>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11" name="Google Shape;59;p8">
            <a:extLst>
              <a:ext uri="{FF2B5EF4-FFF2-40B4-BE49-F238E27FC236}">
                <a16:creationId xmlns:a16="http://schemas.microsoft.com/office/drawing/2014/main" id="{3F94FD10-BF51-0EB4-63AB-18A8B746218B}"/>
              </a:ext>
            </a:extLst>
          </p:cNvPr>
          <p:cNvSpPr txBox="1"/>
          <p:nvPr/>
        </p:nvSpPr>
        <p:spPr>
          <a:xfrm>
            <a:off x="4905525" y="4345550"/>
            <a:ext cx="3272400" cy="3066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000000"/>
                </a:solidFill>
                <a:latin typeface="Arial"/>
                <a:cs typeface="Arial"/>
                <a:sym typeface="Arial"/>
              </a:rPr>
              <a:t>Date:</a:t>
            </a:r>
            <a:r>
              <a:rPr lang="en-GB" sz="1000" kern="0" dirty="0">
                <a:solidFill>
                  <a:srgbClr val="1F4D8E"/>
                </a:solidFill>
                <a:latin typeface="Arial"/>
                <a:cs typeface="Arial"/>
                <a:sym typeface="Arial"/>
              </a:rPr>
              <a:t>   </a:t>
            </a:r>
            <a:endParaRPr sz="1000" kern="0" dirty="0">
              <a:solidFill>
                <a:srgbClr val="1F4D8E"/>
              </a:solidFill>
              <a:latin typeface="Arial"/>
              <a:cs typeface="Arial"/>
              <a:sym typeface="Arial"/>
            </a:endParaRPr>
          </a:p>
        </p:txBody>
      </p:sp>
      <p:sp>
        <p:nvSpPr>
          <p:cNvPr id="12" name="Google Shape;60;p8">
            <a:extLst>
              <a:ext uri="{FF2B5EF4-FFF2-40B4-BE49-F238E27FC236}">
                <a16:creationId xmlns:a16="http://schemas.microsoft.com/office/drawing/2014/main" id="{6DEDB404-C4F8-86D2-F014-50BC1424C231}"/>
              </a:ext>
            </a:extLst>
          </p:cNvPr>
          <p:cNvSpPr txBox="1"/>
          <p:nvPr/>
        </p:nvSpPr>
        <p:spPr>
          <a:xfrm>
            <a:off x="811121" y="3256595"/>
            <a:ext cx="3272400" cy="4479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1000" kern="0" dirty="0">
                <a:solidFill>
                  <a:srgbClr val="FF9505"/>
                </a:solidFill>
                <a:latin typeface="Arial"/>
                <a:cs typeface="Arial"/>
                <a:sym typeface="Arial"/>
              </a:rPr>
              <a:t>[Give the innovation work a short title]</a:t>
            </a:r>
            <a:r>
              <a:rPr lang="en-GB" sz="1000" b="1" kern="0" dirty="0">
                <a:solidFill>
                  <a:srgbClr val="FF9505"/>
                </a:solidFill>
                <a:latin typeface="Arial"/>
                <a:cs typeface="Arial"/>
                <a:sym typeface="Arial"/>
              </a:rPr>
              <a:t> </a:t>
            </a:r>
            <a:endParaRPr sz="1000" kern="0" dirty="0">
              <a:solidFill>
                <a:srgbClr val="FF9505"/>
              </a:solidFill>
              <a:latin typeface="Arial"/>
              <a:cs typeface="Arial"/>
              <a:sym typeface="Arial"/>
            </a:endParaRPr>
          </a:p>
        </p:txBody>
      </p:sp>
    </p:spTree>
    <p:extLst>
      <p:ext uri="{BB962C8B-B14F-4D97-AF65-F5344CB8AC3E}">
        <p14:creationId xmlns:p14="http://schemas.microsoft.com/office/powerpoint/2010/main" val="189706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591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9;p10">
            <a:extLst>
              <a:ext uri="{FF2B5EF4-FFF2-40B4-BE49-F238E27FC236}">
                <a16:creationId xmlns:a16="http://schemas.microsoft.com/office/drawing/2014/main" id="{07CDECF0-C4E4-10DB-FDEC-B06550423C8C}"/>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FF9505"/>
              </a:buClr>
              <a:buSzPts val="1000"/>
              <a:buFont typeface="Arial"/>
              <a:buChar char="●"/>
            </a:pPr>
            <a:r>
              <a:rPr lang="en-GB" sz="1000" kern="0" dirty="0">
                <a:latin typeface="Arial"/>
                <a:cs typeface="Arial"/>
                <a:sym typeface="Arial"/>
              </a:rPr>
              <a:t>[Fill in]</a:t>
            </a:r>
            <a:endParaRPr sz="1000" kern="0" dirty="0">
              <a:latin typeface="Arial"/>
              <a:cs typeface="Arial"/>
              <a:sym typeface="Arial"/>
            </a:endParaRPr>
          </a:p>
        </p:txBody>
      </p:sp>
    </p:spTree>
    <p:extLst>
      <p:ext uri="{BB962C8B-B14F-4D97-AF65-F5344CB8AC3E}">
        <p14:creationId xmlns:p14="http://schemas.microsoft.com/office/powerpoint/2010/main" val="1507218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p11">
            <a:extLst>
              <a:ext uri="{FF2B5EF4-FFF2-40B4-BE49-F238E27FC236}">
                <a16:creationId xmlns:a16="http://schemas.microsoft.com/office/drawing/2014/main" id="{054DFFC6-AF2B-EFB2-139E-F11DB07688DD}"/>
              </a:ext>
            </a:extLst>
          </p:cNvPr>
          <p:cNvSpPr txBox="1"/>
          <p:nvPr/>
        </p:nvSpPr>
        <p:spPr>
          <a:xfrm>
            <a:off x="413350" y="1597377"/>
            <a:ext cx="1876150" cy="105379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3" name="Google Shape;81;p11">
            <a:extLst>
              <a:ext uri="{FF2B5EF4-FFF2-40B4-BE49-F238E27FC236}">
                <a16:creationId xmlns:a16="http://schemas.microsoft.com/office/drawing/2014/main" id="{9B17A944-A3CB-C8B6-A5CC-0002F17A2EB1}"/>
              </a:ext>
            </a:extLst>
          </p:cNvPr>
          <p:cNvSpPr txBox="1"/>
          <p:nvPr/>
        </p:nvSpPr>
        <p:spPr>
          <a:xfrm>
            <a:off x="413350" y="2932612"/>
            <a:ext cx="1924500" cy="791836"/>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4" name="Google Shape;82;p11">
            <a:extLst>
              <a:ext uri="{FF2B5EF4-FFF2-40B4-BE49-F238E27FC236}">
                <a16:creationId xmlns:a16="http://schemas.microsoft.com/office/drawing/2014/main" id="{E6D0D98F-9BA4-F892-3C86-512EC928E987}"/>
              </a:ext>
            </a:extLst>
          </p:cNvPr>
          <p:cNvSpPr txBox="1"/>
          <p:nvPr/>
        </p:nvSpPr>
        <p:spPr>
          <a:xfrm>
            <a:off x="413350" y="3904362"/>
            <a:ext cx="1876200" cy="791836"/>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5" name="Google Shape;84;p11">
            <a:extLst>
              <a:ext uri="{FF2B5EF4-FFF2-40B4-BE49-F238E27FC236}">
                <a16:creationId xmlns:a16="http://schemas.microsoft.com/office/drawing/2014/main" id="{192E1E50-E37A-7F01-B70F-524B5EB088B3}"/>
              </a:ext>
            </a:extLst>
          </p:cNvPr>
          <p:cNvSpPr txBox="1"/>
          <p:nvPr/>
        </p:nvSpPr>
        <p:spPr>
          <a:xfrm>
            <a:off x="2560375" y="1728086"/>
            <a:ext cx="1876200" cy="3013819"/>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6" name="Google Shape;86;p11">
            <a:extLst>
              <a:ext uri="{FF2B5EF4-FFF2-40B4-BE49-F238E27FC236}">
                <a16:creationId xmlns:a16="http://schemas.microsoft.com/office/drawing/2014/main" id="{8F31D464-1A3B-FBBF-17CB-EBAC4E362BDF}"/>
              </a:ext>
            </a:extLst>
          </p:cNvPr>
          <p:cNvSpPr txBox="1"/>
          <p:nvPr/>
        </p:nvSpPr>
        <p:spPr>
          <a:xfrm>
            <a:off x="4707413" y="1728086"/>
            <a:ext cx="1876200" cy="137252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7" name="Google Shape;87;p11">
            <a:extLst>
              <a:ext uri="{FF2B5EF4-FFF2-40B4-BE49-F238E27FC236}">
                <a16:creationId xmlns:a16="http://schemas.microsoft.com/office/drawing/2014/main" id="{A567F684-9938-49A4-8E2B-BC6C0C2001EE}"/>
              </a:ext>
            </a:extLst>
          </p:cNvPr>
          <p:cNvSpPr txBox="1"/>
          <p:nvPr/>
        </p:nvSpPr>
        <p:spPr>
          <a:xfrm>
            <a:off x="4707400" y="3354107"/>
            <a:ext cx="1876200" cy="137252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8" name="Google Shape;89;p11">
            <a:extLst>
              <a:ext uri="{FF2B5EF4-FFF2-40B4-BE49-F238E27FC236}">
                <a16:creationId xmlns:a16="http://schemas.microsoft.com/office/drawing/2014/main" id="{95859D0B-2FE6-5DAA-4D73-3BF71804182A}"/>
              </a:ext>
            </a:extLst>
          </p:cNvPr>
          <p:cNvSpPr txBox="1"/>
          <p:nvPr/>
        </p:nvSpPr>
        <p:spPr>
          <a:xfrm>
            <a:off x="6854488" y="1841863"/>
            <a:ext cx="1876200" cy="1252212"/>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9" name="Google Shape;90;p11">
            <a:extLst>
              <a:ext uri="{FF2B5EF4-FFF2-40B4-BE49-F238E27FC236}">
                <a16:creationId xmlns:a16="http://schemas.microsoft.com/office/drawing/2014/main" id="{52E39365-675F-F66E-6668-E6130E9F7A21}"/>
              </a:ext>
            </a:extLst>
          </p:cNvPr>
          <p:cNvSpPr txBox="1"/>
          <p:nvPr/>
        </p:nvSpPr>
        <p:spPr>
          <a:xfrm>
            <a:off x="6854475" y="3347575"/>
            <a:ext cx="1876200" cy="137252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Tree>
    <p:extLst>
      <p:ext uri="{BB962C8B-B14F-4D97-AF65-F5344CB8AC3E}">
        <p14:creationId xmlns:p14="http://schemas.microsoft.com/office/powerpoint/2010/main" val="3977272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2;p12">
            <a:extLst>
              <a:ext uri="{FF2B5EF4-FFF2-40B4-BE49-F238E27FC236}">
                <a16:creationId xmlns:a16="http://schemas.microsoft.com/office/drawing/2014/main" id="{5C33B1FF-ECBC-DF44-9727-289ABF78D394}"/>
              </a:ext>
            </a:extLst>
          </p:cNvPr>
          <p:cNvSpPr txBox="1"/>
          <p:nvPr/>
        </p:nvSpPr>
        <p:spPr>
          <a:xfrm>
            <a:off x="413350" y="1848400"/>
            <a:ext cx="1876200" cy="2886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3" name="Google Shape;116;p12">
            <a:extLst>
              <a:ext uri="{FF2B5EF4-FFF2-40B4-BE49-F238E27FC236}">
                <a16:creationId xmlns:a16="http://schemas.microsoft.com/office/drawing/2014/main" id="{A86B510A-958B-CE3A-2591-2566BC3893E8}"/>
              </a:ext>
            </a:extLst>
          </p:cNvPr>
          <p:cNvSpPr txBox="1"/>
          <p:nvPr/>
        </p:nvSpPr>
        <p:spPr>
          <a:xfrm>
            <a:off x="2560388" y="1848400"/>
            <a:ext cx="1876200" cy="2886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4" name="Google Shape;117;p12">
            <a:extLst>
              <a:ext uri="{FF2B5EF4-FFF2-40B4-BE49-F238E27FC236}">
                <a16:creationId xmlns:a16="http://schemas.microsoft.com/office/drawing/2014/main" id="{D9051932-83CB-DE0F-81B9-891E6647909C}"/>
              </a:ext>
            </a:extLst>
          </p:cNvPr>
          <p:cNvSpPr txBox="1"/>
          <p:nvPr/>
        </p:nvSpPr>
        <p:spPr>
          <a:xfrm>
            <a:off x="4707400" y="1848400"/>
            <a:ext cx="1876200" cy="2886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5" name="Google Shape;118;p12">
            <a:extLst>
              <a:ext uri="{FF2B5EF4-FFF2-40B4-BE49-F238E27FC236}">
                <a16:creationId xmlns:a16="http://schemas.microsoft.com/office/drawing/2014/main" id="{46C7B4A7-379B-58CE-12AF-BD6482232C5C}"/>
              </a:ext>
            </a:extLst>
          </p:cNvPr>
          <p:cNvSpPr txBox="1"/>
          <p:nvPr/>
        </p:nvSpPr>
        <p:spPr>
          <a:xfrm>
            <a:off x="6854450" y="1848400"/>
            <a:ext cx="1876200" cy="2886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Tree>
    <p:extLst>
      <p:ext uri="{BB962C8B-B14F-4D97-AF65-F5344CB8AC3E}">
        <p14:creationId xmlns:p14="http://schemas.microsoft.com/office/powerpoint/2010/main" val="195493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5;p21">
            <a:extLst>
              <a:ext uri="{FF2B5EF4-FFF2-40B4-BE49-F238E27FC236}">
                <a16:creationId xmlns:a16="http://schemas.microsoft.com/office/drawing/2014/main" id="{F5F78A3C-1130-583B-9DF5-C2226015DE99}"/>
              </a:ext>
            </a:extLst>
          </p:cNvPr>
          <p:cNvSpPr txBox="1"/>
          <p:nvPr/>
        </p:nvSpPr>
        <p:spPr>
          <a:xfrm>
            <a:off x="4800600" y="2941050"/>
            <a:ext cx="4000500" cy="18594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1F4D8E"/>
              </a:buClr>
              <a:buSzPts val="1000"/>
              <a:buFont typeface="Arial"/>
              <a:buChar char="●"/>
            </a:pPr>
            <a:r>
              <a:rPr lang="en-GB" sz="1000" kern="0" dirty="0">
                <a:solidFill>
                  <a:srgbClr val="1F4D8E"/>
                </a:solidFill>
                <a:latin typeface="Arial"/>
                <a:cs typeface="Arial"/>
                <a:sym typeface="Arial"/>
              </a:rPr>
              <a:t>[Fill in]</a:t>
            </a:r>
            <a:endParaRPr sz="1000" kern="0" dirty="0">
              <a:solidFill>
                <a:srgbClr val="1F4D8E"/>
              </a:solidFill>
              <a:latin typeface="Arial"/>
              <a:cs typeface="Arial"/>
              <a:sym typeface="Arial"/>
            </a:endParaRPr>
          </a:p>
        </p:txBody>
      </p:sp>
    </p:spTree>
    <p:extLst>
      <p:ext uri="{BB962C8B-B14F-4D97-AF65-F5344CB8AC3E}">
        <p14:creationId xmlns:p14="http://schemas.microsoft.com/office/powerpoint/2010/main" val="698482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p13">
            <a:extLst>
              <a:ext uri="{FF2B5EF4-FFF2-40B4-BE49-F238E27FC236}">
                <a16:creationId xmlns:a16="http://schemas.microsoft.com/office/drawing/2014/main" id="{1EA20B42-BC6F-999E-0AE3-89EEE9E0C58A}"/>
              </a:ext>
            </a:extLst>
          </p:cNvPr>
          <p:cNvSpPr txBox="1"/>
          <p:nvPr/>
        </p:nvSpPr>
        <p:spPr>
          <a:xfrm>
            <a:off x="436475" y="1637755"/>
            <a:ext cx="1865100" cy="114272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3" name="Google Shape;142;p13">
            <a:extLst>
              <a:ext uri="{FF2B5EF4-FFF2-40B4-BE49-F238E27FC236}">
                <a16:creationId xmlns:a16="http://schemas.microsoft.com/office/drawing/2014/main" id="{07A77988-9782-868F-0C85-DD88CC9D5605}"/>
              </a:ext>
            </a:extLst>
          </p:cNvPr>
          <p:cNvSpPr txBox="1"/>
          <p:nvPr/>
        </p:nvSpPr>
        <p:spPr>
          <a:xfrm>
            <a:off x="2386450" y="1736795"/>
            <a:ext cx="1865100" cy="1036179"/>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4" name="Google Shape;146;p13">
            <a:extLst>
              <a:ext uri="{FF2B5EF4-FFF2-40B4-BE49-F238E27FC236}">
                <a16:creationId xmlns:a16="http://schemas.microsoft.com/office/drawing/2014/main" id="{DA1A4852-3913-CE24-5DD6-D655B3EE89F7}"/>
              </a:ext>
            </a:extLst>
          </p:cNvPr>
          <p:cNvSpPr txBox="1"/>
          <p:nvPr/>
        </p:nvSpPr>
        <p:spPr>
          <a:xfrm>
            <a:off x="435725" y="3764844"/>
            <a:ext cx="1865100" cy="913456"/>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5" name="Google Shape;148;p13">
            <a:extLst>
              <a:ext uri="{FF2B5EF4-FFF2-40B4-BE49-F238E27FC236}">
                <a16:creationId xmlns:a16="http://schemas.microsoft.com/office/drawing/2014/main" id="{55972BEE-705C-5FD1-522A-8BF03DC74A99}"/>
              </a:ext>
            </a:extLst>
          </p:cNvPr>
          <p:cNvSpPr txBox="1"/>
          <p:nvPr/>
        </p:nvSpPr>
        <p:spPr>
          <a:xfrm>
            <a:off x="2385700" y="3642120"/>
            <a:ext cx="1865100" cy="1036179"/>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6" name="Google Shape;150;p13">
            <a:extLst>
              <a:ext uri="{FF2B5EF4-FFF2-40B4-BE49-F238E27FC236}">
                <a16:creationId xmlns:a16="http://schemas.microsoft.com/office/drawing/2014/main" id="{5F48547F-81EB-ECAA-C1A4-297E4B2918FE}"/>
              </a:ext>
            </a:extLst>
          </p:cNvPr>
          <p:cNvSpPr txBox="1"/>
          <p:nvPr/>
        </p:nvSpPr>
        <p:spPr>
          <a:xfrm>
            <a:off x="4893125" y="1749425"/>
            <a:ext cx="1865100" cy="10273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7" name="Google Shape;152;p13">
            <a:extLst>
              <a:ext uri="{FF2B5EF4-FFF2-40B4-BE49-F238E27FC236}">
                <a16:creationId xmlns:a16="http://schemas.microsoft.com/office/drawing/2014/main" id="{A2CB83FE-8D82-21D0-779A-2EB43EAB8F99}"/>
              </a:ext>
            </a:extLst>
          </p:cNvPr>
          <p:cNvSpPr txBox="1"/>
          <p:nvPr/>
        </p:nvSpPr>
        <p:spPr>
          <a:xfrm>
            <a:off x="6843100" y="1749425"/>
            <a:ext cx="1865100" cy="10273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8" name="Google Shape;154;p13">
            <a:extLst>
              <a:ext uri="{FF2B5EF4-FFF2-40B4-BE49-F238E27FC236}">
                <a16:creationId xmlns:a16="http://schemas.microsoft.com/office/drawing/2014/main" id="{C06215F4-DE47-561C-3E44-8869A6C15895}"/>
              </a:ext>
            </a:extLst>
          </p:cNvPr>
          <p:cNvSpPr txBox="1"/>
          <p:nvPr/>
        </p:nvSpPr>
        <p:spPr>
          <a:xfrm>
            <a:off x="4893100" y="3651074"/>
            <a:ext cx="1865100" cy="10273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9" name="Google Shape;156;p13">
            <a:extLst>
              <a:ext uri="{FF2B5EF4-FFF2-40B4-BE49-F238E27FC236}">
                <a16:creationId xmlns:a16="http://schemas.microsoft.com/office/drawing/2014/main" id="{F7F9000F-F757-6418-2778-84BD863024A9}"/>
              </a:ext>
            </a:extLst>
          </p:cNvPr>
          <p:cNvSpPr txBox="1"/>
          <p:nvPr/>
        </p:nvSpPr>
        <p:spPr>
          <a:xfrm>
            <a:off x="6843075" y="3651074"/>
            <a:ext cx="1865100" cy="10273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Tree>
    <p:extLst>
      <p:ext uri="{BB962C8B-B14F-4D97-AF65-F5344CB8AC3E}">
        <p14:creationId xmlns:p14="http://schemas.microsoft.com/office/powerpoint/2010/main" val="396642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6;p14">
            <a:extLst>
              <a:ext uri="{FF2B5EF4-FFF2-40B4-BE49-F238E27FC236}">
                <a16:creationId xmlns:a16="http://schemas.microsoft.com/office/drawing/2014/main" id="{CB0E4F2E-17BD-8741-ED4D-15F54AB9CED9}"/>
              </a:ext>
            </a:extLst>
          </p:cNvPr>
          <p:cNvSpPr txBox="1"/>
          <p:nvPr/>
        </p:nvSpPr>
        <p:spPr>
          <a:xfrm>
            <a:off x="4893150" y="1817825"/>
            <a:ext cx="3815100" cy="11652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3" name="Google Shape;181;p14">
            <a:extLst>
              <a:ext uri="{FF2B5EF4-FFF2-40B4-BE49-F238E27FC236}">
                <a16:creationId xmlns:a16="http://schemas.microsoft.com/office/drawing/2014/main" id="{F861EBF4-90FA-3D27-22C9-D10C500C335C}"/>
              </a:ext>
            </a:extLst>
          </p:cNvPr>
          <p:cNvSpPr txBox="1"/>
          <p:nvPr/>
        </p:nvSpPr>
        <p:spPr>
          <a:xfrm>
            <a:off x="435750" y="1817825"/>
            <a:ext cx="3815100" cy="11652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4" name="Google Shape;182;p14">
            <a:extLst>
              <a:ext uri="{FF2B5EF4-FFF2-40B4-BE49-F238E27FC236}">
                <a16:creationId xmlns:a16="http://schemas.microsoft.com/office/drawing/2014/main" id="{C0E33A78-E737-82C2-D7C4-CF43527D729A}"/>
              </a:ext>
            </a:extLst>
          </p:cNvPr>
          <p:cNvSpPr txBox="1"/>
          <p:nvPr/>
        </p:nvSpPr>
        <p:spPr>
          <a:xfrm>
            <a:off x="4893150" y="3535300"/>
            <a:ext cx="3815100" cy="11652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
        <p:nvSpPr>
          <p:cNvPr id="5" name="Google Shape;183;p14">
            <a:extLst>
              <a:ext uri="{FF2B5EF4-FFF2-40B4-BE49-F238E27FC236}">
                <a16:creationId xmlns:a16="http://schemas.microsoft.com/office/drawing/2014/main" id="{7EF9ACCF-00ED-BC6A-9FBB-5985164A9316}"/>
              </a:ext>
            </a:extLst>
          </p:cNvPr>
          <p:cNvSpPr txBox="1"/>
          <p:nvPr/>
        </p:nvSpPr>
        <p:spPr>
          <a:xfrm>
            <a:off x="435750" y="3535300"/>
            <a:ext cx="3815100" cy="11652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7001A"/>
                </a:solidFill>
                <a:latin typeface="Arial"/>
                <a:cs typeface="Arial"/>
                <a:sym typeface="Arial"/>
              </a:rPr>
              <a:t>[Copy from previous slide]</a:t>
            </a:r>
            <a:endParaRPr sz="900" kern="0" dirty="0">
              <a:solidFill>
                <a:srgbClr val="07001A"/>
              </a:solidFill>
              <a:latin typeface="Arial"/>
              <a:cs typeface="Arial"/>
              <a:sym typeface="Arial"/>
            </a:endParaRPr>
          </a:p>
        </p:txBody>
      </p:sp>
    </p:spTree>
    <p:extLst>
      <p:ext uri="{BB962C8B-B14F-4D97-AF65-F5344CB8AC3E}">
        <p14:creationId xmlns:p14="http://schemas.microsoft.com/office/powerpoint/2010/main" val="1317297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1;p15">
            <a:extLst>
              <a:ext uri="{FF2B5EF4-FFF2-40B4-BE49-F238E27FC236}">
                <a16:creationId xmlns:a16="http://schemas.microsoft.com/office/drawing/2014/main" id="{07BC8867-7E7F-D02C-1AC8-67E0924CA0A7}"/>
              </a:ext>
            </a:extLst>
          </p:cNvPr>
          <p:cNvSpPr txBox="1"/>
          <p:nvPr/>
        </p:nvSpPr>
        <p:spPr>
          <a:xfrm>
            <a:off x="4893125" y="1831050"/>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3" name="Google Shape;213;p15">
            <a:extLst>
              <a:ext uri="{FF2B5EF4-FFF2-40B4-BE49-F238E27FC236}">
                <a16:creationId xmlns:a16="http://schemas.microsoft.com/office/drawing/2014/main" id="{E14D9085-BCF8-F235-5BA7-12BE45CE9085}"/>
              </a:ext>
            </a:extLst>
          </p:cNvPr>
          <p:cNvSpPr txBox="1"/>
          <p:nvPr/>
        </p:nvSpPr>
        <p:spPr>
          <a:xfrm>
            <a:off x="6797825" y="1831075"/>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
        <p:nvSpPr>
          <p:cNvPr id="4" name="Google Shape;214;p15">
            <a:extLst>
              <a:ext uri="{FF2B5EF4-FFF2-40B4-BE49-F238E27FC236}">
                <a16:creationId xmlns:a16="http://schemas.microsoft.com/office/drawing/2014/main" id="{00AD4DB1-96C3-FD53-F8E2-B5342A744690}"/>
              </a:ext>
            </a:extLst>
          </p:cNvPr>
          <p:cNvSpPr txBox="1"/>
          <p:nvPr/>
        </p:nvSpPr>
        <p:spPr>
          <a:xfrm>
            <a:off x="4891550" y="2610000"/>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5" name="Google Shape;215;p15">
            <a:extLst>
              <a:ext uri="{FF2B5EF4-FFF2-40B4-BE49-F238E27FC236}">
                <a16:creationId xmlns:a16="http://schemas.microsoft.com/office/drawing/2014/main" id="{DE499F04-D3F9-61EA-631E-B452BCD47790}"/>
              </a:ext>
            </a:extLst>
          </p:cNvPr>
          <p:cNvSpPr txBox="1"/>
          <p:nvPr/>
        </p:nvSpPr>
        <p:spPr>
          <a:xfrm>
            <a:off x="6796250" y="2610025"/>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
        <p:nvSpPr>
          <p:cNvPr id="6" name="Google Shape;216;p15">
            <a:extLst>
              <a:ext uri="{FF2B5EF4-FFF2-40B4-BE49-F238E27FC236}">
                <a16:creationId xmlns:a16="http://schemas.microsoft.com/office/drawing/2014/main" id="{ACDD2569-F07C-C6E6-4803-EC60C657A781}"/>
              </a:ext>
            </a:extLst>
          </p:cNvPr>
          <p:cNvSpPr txBox="1"/>
          <p:nvPr/>
        </p:nvSpPr>
        <p:spPr>
          <a:xfrm>
            <a:off x="4896050" y="3388975"/>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7" name="Google Shape;217;p15">
            <a:extLst>
              <a:ext uri="{FF2B5EF4-FFF2-40B4-BE49-F238E27FC236}">
                <a16:creationId xmlns:a16="http://schemas.microsoft.com/office/drawing/2014/main" id="{44226072-5F56-08A7-4492-A3E5A6F4CC8E}"/>
              </a:ext>
            </a:extLst>
          </p:cNvPr>
          <p:cNvSpPr txBox="1"/>
          <p:nvPr/>
        </p:nvSpPr>
        <p:spPr>
          <a:xfrm>
            <a:off x="6800750" y="3389000"/>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
        <p:nvSpPr>
          <p:cNvPr id="8" name="Google Shape;218;p15">
            <a:extLst>
              <a:ext uri="{FF2B5EF4-FFF2-40B4-BE49-F238E27FC236}">
                <a16:creationId xmlns:a16="http://schemas.microsoft.com/office/drawing/2014/main" id="{7C2CE576-6C02-3311-9D6F-A41FD43450B8}"/>
              </a:ext>
            </a:extLst>
          </p:cNvPr>
          <p:cNvSpPr txBox="1"/>
          <p:nvPr/>
        </p:nvSpPr>
        <p:spPr>
          <a:xfrm>
            <a:off x="4896050" y="4167950"/>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800" kern="0" dirty="0">
              <a:solidFill>
                <a:srgbClr val="07001A"/>
              </a:solidFill>
              <a:latin typeface="Arial"/>
              <a:cs typeface="Arial"/>
              <a:sym typeface="Arial"/>
            </a:endParaRPr>
          </a:p>
        </p:txBody>
      </p:sp>
      <p:sp>
        <p:nvSpPr>
          <p:cNvPr id="9" name="Google Shape;219;p15">
            <a:extLst>
              <a:ext uri="{FF2B5EF4-FFF2-40B4-BE49-F238E27FC236}">
                <a16:creationId xmlns:a16="http://schemas.microsoft.com/office/drawing/2014/main" id="{800E3B45-BD93-FADD-BED0-5F35725C2C69}"/>
              </a:ext>
            </a:extLst>
          </p:cNvPr>
          <p:cNvSpPr txBox="1"/>
          <p:nvPr/>
        </p:nvSpPr>
        <p:spPr>
          <a:xfrm>
            <a:off x="6800750" y="4167975"/>
            <a:ext cx="1904700" cy="554100"/>
          </a:xfrm>
          <a:prstGeom prst="rect">
            <a:avLst/>
          </a:prstGeom>
          <a:noFill/>
          <a:ln>
            <a:noFill/>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a:t>
            </a:r>
            <a:endParaRPr sz="800" kern="0" dirty="0">
              <a:solidFill>
                <a:srgbClr val="07001A"/>
              </a:solidFill>
              <a:latin typeface="Arial"/>
              <a:cs typeface="Arial"/>
              <a:sym typeface="Arial"/>
            </a:endParaRPr>
          </a:p>
        </p:txBody>
      </p:sp>
      <p:sp>
        <p:nvSpPr>
          <p:cNvPr id="10" name="Google Shape;212;p15">
            <a:extLst>
              <a:ext uri="{FF2B5EF4-FFF2-40B4-BE49-F238E27FC236}">
                <a16:creationId xmlns:a16="http://schemas.microsoft.com/office/drawing/2014/main" id="{B9E25568-D467-A021-2B33-E88E52E0A365}"/>
              </a:ext>
            </a:extLst>
          </p:cNvPr>
          <p:cNvSpPr txBox="1"/>
          <p:nvPr/>
        </p:nvSpPr>
        <p:spPr>
          <a:xfrm>
            <a:off x="6623050" y="1367000"/>
            <a:ext cx="2177974" cy="3312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GB" sz="800" b="1" kern="0" dirty="0">
                <a:solidFill>
                  <a:srgbClr val="FF9505"/>
                </a:solidFill>
                <a:latin typeface="Arial"/>
                <a:cs typeface="Arial"/>
                <a:sym typeface="Arial"/>
              </a:rPr>
              <a:t>[Write here]</a:t>
            </a:r>
            <a:endParaRPr sz="800" b="1" kern="0" dirty="0">
              <a:solidFill>
                <a:srgbClr val="FF9505"/>
              </a:solidFill>
              <a:latin typeface="Arial"/>
              <a:cs typeface="Arial"/>
              <a:sym typeface="Arial"/>
            </a:endParaRPr>
          </a:p>
        </p:txBody>
      </p:sp>
    </p:spTree>
    <p:extLst>
      <p:ext uri="{BB962C8B-B14F-4D97-AF65-F5344CB8AC3E}">
        <p14:creationId xmlns:p14="http://schemas.microsoft.com/office/powerpoint/2010/main" val="1775014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9;p10">
            <a:extLst>
              <a:ext uri="{FF2B5EF4-FFF2-40B4-BE49-F238E27FC236}">
                <a16:creationId xmlns:a16="http://schemas.microsoft.com/office/drawing/2014/main" id="{BCFEA813-F870-502E-AA02-43BBCC8BCB7B}"/>
              </a:ext>
            </a:extLst>
          </p:cNvPr>
          <p:cNvSpPr txBox="1"/>
          <p:nvPr/>
        </p:nvSpPr>
        <p:spPr>
          <a:xfrm>
            <a:off x="4800600" y="2571750"/>
            <a:ext cx="4000500" cy="22287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9220" defTabSz="914400">
              <a:spcAft>
                <a:spcPts val="1000"/>
              </a:spcAft>
              <a:buClr>
                <a:srgbClr val="FF9505"/>
              </a:buClr>
              <a:buSzPts val="1000"/>
              <a:buFont typeface="Arial"/>
              <a:buChar char="●"/>
            </a:pPr>
            <a:r>
              <a:rPr lang="en-GB" sz="1000" kern="0" dirty="0">
                <a:latin typeface="Arial"/>
                <a:cs typeface="Arial"/>
                <a:sym typeface="Arial"/>
              </a:rPr>
              <a:t>[Fill in]</a:t>
            </a:r>
            <a:endParaRPr sz="1000" kern="0" dirty="0">
              <a:latin typeface="Arial"/>
              <a:cs typeface="Arial"/>
              <a:sym typeface="Arial"/>
            </a:endParaRPr>
          </a:p>
        </p:txBody>
      </p:sp>
    </p:spTree>
    <p:extLst>
      <p:ext uri="{BB962C8B-B14F-4D97-AF65-F5344CB8AC3E}">
        <p14:creationId xmlns:p14="http://schemas.microsoft.com/office/powerpoint/2010/main" val="609677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2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8;p18">
            <a:extLst>
              <a:ext uri="{FF2B5EF4-FFF2-40B4-BE49-F238E27FC236}">
                <a16:creationId xmlns:a16="http://schemas.microsoft.com/office/drawing/2014/main" id="{1282631E-56E6-5237-5F1F-75850762237B}"/>
              </a:ext>
            </a:extLst>
          </p:cNvPr>
          <p:cNvSpPr/>
          <p:nvPr/>
        </p:nvSpPr>
        <p:spPr>
          <a:xfrm>
            <a:off x="417850" y="2781300"/>
            <a:ext cx="2506500" cy="1959875"/>
          </a:xfrm>
          <a:prstGeom prst="rect">
            <a:avLst/>
          </a:prstGeom>
          <a:solidFill>
            <a:srgbClr val="FFFFFF"/>
          </a:solidFill>
          <a:ln>
            <a:noFill/>
          </a:ln>
        </p:spPr>
        <p:txBody>
          <a:bodyPr spcFirstLastPara="1" wrap="square" lIns="91425" tIns="91425" rIns="91425" bIns="91425" anchor="t" anchorCtr="0">
            <a:noAutofit/>
          </a:bodyPr>
          <a:lstStyle/>
          <a:p>
            <a:pPr marL="82296" marR="0" lvl="0" indent="-96520" defTabSz="914400" eaLnBrk="1" fontAlgn="auto" latinLnBrk="0" hangingPunct="1">
              <a:lnSpc>
                <a:spcPct val="100000"/>
              </a:lnSpc>
              <a:spcBef>
                <a:spcPts val="0"/>
              </a:spcBef>
              <a:spcAft>
                <a:spcPts val="0"/>
              </a:spcAft>
              <a:buClr>
                <a:srgbClr val="FF9505"/>
              </a:buClr>
              <a:buSzPts val="800"/>
              <a:buFont typeface="Arial"/>
              <a:buChar char="●"/>
              <a:tabLst/>
              <a:defRPr/>
            </a:pPr>
            <a:r>
              <a:rPr kumimoji="0" lang="en-GB" sz="800" b="0" i="0" u="none" strike="noStrike" kern="0" cap="none" spc="0" normalizeH="0" baseline="0" noProof="0" dirty="0">
                <a:ln>
                  <a:noFill/>
                </a:ln>
                <a:solidFill>
                  <a:srgbClr val="07001A"/>
                </a:solidFill>
                <a:effectLst/>
                <a:uLnTx/>
                <a:uFillTx/>
                <a:latin typeface="Arial"/>
                <a:cs typeface="Arial"/>
                <a:sym typeface="Arial"/>
              </a:rPr>
              <a:t>[Write here]</a:t>
            </a:r>
            <a:endParaRPr kumimoji="0" sz="800" b="0" i="0" u="none" strike="noStrike" kern="0" cap="none" spc="0" normalizeH="0" baseline="0" noProof="0" dirty="0">
              <a:ln>
                <a:noFill/>
              </a:ln>
              <a:solidFill>
                <a:srgbClr val="07001A"/>
              </a:solidFill>
              <a:effectLst/>
              <a:uLnTx/>
              <a:uFillTx/>
              <a:latin typeface="Arial"/>
              <a:cs typeface="Arial"/>
              <a:sym typeface="Arial"/>
            </a:endParaRPr>
          </a:p>
        </p:txBody>
      </p:sp>
      <p:sp>
        <p:nvSpPr>
          <p:cNvPr id="3" name="Google Shape;284;p18">
            <a:extLst>
              <a:ext uri="{FF2B5EF4-FFF2-40B4-BE49-F238E27FC236}">
                <a16:creationId xmlns:a16="http://schemas.microsoft.com/office/drawing/2014/main" id="{74BD97BB-4023-5DB3-0E24-A2C0F7EE96D2}"/>
              </a:ext>
            </a:extLst>
          </p:cNvPr>
          <p:cNvSpPr/>
          <p:nvPr/>
        </p:nvSpPr>
        <p:spPr>
          <a:xfrm>
            <a:off x="3318688" y="2781300"/>
            <a:ext cx="2506500" cy="1959875"/>
          </a:xfrm>
          <a:prstGeom prst="rect">
            <a:avLst/>
          </a:prstGeom>
          <a:solidFill>
            <a:srgbClr val="FFFFFF"/>
          </a:solidFill>
          <a:ln>
            <a:noFill/>
          </a:ln>
        </p:spPr>
        <p:txBody>
          <a:bodyPr spcFirstLastPara="1" wrap="square" lIns="91425" tIns="91425" rIns="91425" bIns="91425" anchor="t" anchorCtr="0">
            <a:noAutofit/>
          </a:bodyPr>
          <a:lstStyle/>
          <a:p>
            <a:pPr marL="82296" marR="0" lvl="0" indent="-96520" defTabSz="914400" eaLnBrk="1" fontAlgn="auto" latinLnBrk="0" hangingPunct="1">
              <a:lnSpc>
                <a:spcPct val="100000"/>
              </a:lnSpc>
              <a:spcBef>
                <a:spcPts val="0"/>
              </a:spcBef>
              <a:spcAft>
                <a:spcPts val="0"/>
              </a:spcAft>
              <a:buClr>
                <a:srgbClr val="FF9505"/>
              </a:buClr>
              <a:buSzPts val="800"/>
              <a:buFont typeface="Arial"/>
              <a:buChar char="●"/>
              <a:tabLst/>
              <a:defRPr/>
            </a:pPr>
            <a:r>
              <a:rPr kumimoji="0" lang="en-GB" sz="800" b="0" i="0" u="none" strike="noStrike" kern="0" cap="none" spc="0" normalizeH="0" baseline="0" noProof="0" dirty="0">
                <a:ln>
                  <a:noFill/>
                </a:ln>
                <a:solidFill>
                  <a:srgbClr val="07001A"/>
                </a:solidFill>
                <a:effectLst/>
                <a:uLnTx/>
                <a:uFillTx/>
                <a:latin typeface="Arial"/>
                <a:cs typeface="Arial"/>
                <a:sym typeface="Arial"/>
              </a:rPr>
              <a:t>[Write here]</a:t>
            </a:r>
            <a:endParaRPr kumimoji="0" sz="800" b="0" i="0" u="none" strike="noStrike" kern="0" cap="none" spc="0" normalizeH="0" baseline="0" noProof="0" dirty="0">
              <a:ln>
                <a:noFill/>
              </a:ln>
              <a:solidFill>
                <a:srgbClr val="07001A"/>
              </a:solidFill>
              <a:effectLst/>
              <a:uLnTx/>
              <a:uFillTx/>
              <a:latin typeface="Arial"/>
              <a:cs typeface="Arial"/>
              <a:sym typeface="Arial"/>
            </a:endParaRPr>
          </a:p>
        </p:txBody>
      </p:sp>
      <p:sp>
        <p:nvSpPr>
          <p:cNvPr id="4" name="Google Shape;285;p18">
            <a:extLst>
              <a:ext uri="{FF2B5EF4-FFF2-40B4-BE49-F238E27FC236}">
                <a16:creationId xmlns:a16="http://schemas.microsoft.com/office/drawing/2014/main" id="{32D62D56-F2E6-E06D-4E44-A4D0BCC31F9A}"/>
              </a:ext>
            </a:extLst>
          </p:cNvPr>
          <p:cNvSpPr/>
          <p:nvPr/>
        </p:nvSpPr>
        <p:spPr>
          <a:xfrm>
            <a:off x="6219500" y="2781300"/>
            <a:ext cx="2506500" cy="1959875"/>
          </a:xfrm>
          <a:prstGeom prst="rect">
            <a:avLst/>
          </a:prstGeom>
          <a:solidFill>
            <a:srgbClr val="FFFFFF"/>
          </a:solidFill>
          <a:ln>
            <a:noFill/>
          </a:ln>
        </p:spPr>
        <p:txBody>
          <a:bodyPr spcFirstLastPara="1" wrap="square" lIns="91425" tIns="91425" rIns="91425" bIns="91425" anchor="t" anchorCtr="0">
            <a:noAutofit/>
          </a:bodyPr>
          <a:lstStyle/>
          <a:p>
            <a:pPr marL="82296" marR="0" lvl="0" indent="-96520" defTabSz="914400" eaLnBrk="1" fontAlgn="auto" latinLnBrk="0" hangingPunct="1">
              <a:lnSpc>
                <a:spcPct val="100000"/>
              </a:lnSpc>
              <a:spcBef>
                <a:spcPts val="0"/>
              </a:spcBef>
              <a:spcAft>
                <a:spcPts val="0"/>
              </a:spcAft>
              <a:buClr>
                <a:srgbClr val="FF9505"/>
              </a:buClr>
              <a:buSzPts val="800"/>
              <a:buFont typeface="Arial"/>
              <a:buChar char="●"/>
              <a:tabLst/>
              <a:defRPr/>
            </a:pPr>
            <a:r>
              <a:rPr kumimoji="0" lang="en-GB" sz="800" b="0" i="0" u="none" strike="noStrike" kern="0" cap="none" spc="0" normalizeH="0" baseline="0" noProof="0" dirty="0">
                <a:ln>
                  <a:noFill/>
                </a:ln>
                <a:solidFill>
                  <a:srgbClr val="07001A"/>
                </a:solidFill>
                <a:effectLst/>
                <a:uLnTx/>
                <a:uFillTx/>
                <a:latin typeface="Arial"/>
                <a:cs typeface="Arial"/>
                <a:sym typeface="Arial"/>
              </a:rPr>
              <a:t>[Write here]</a:t>
            </a:r>
            <a:endParaRPr kumimoji="0" sz="800" b="0" i="0" u="none" strike="noStrike" kern="0" cap="none" spc="0" normalizeH="0" baseline="0" noProof="0" dirty="0">
              <a:ln>
                <a:noFill/>
              </a:ln>
              <a:solidFill>
                <a:srgbClr val="07001A"/>
              </a:solidFill>
              <a:effectLst/>
              <a:uLnTx/>
              <a:uFillTx/>
              <a:latin typeface="Arial"/>
              <a:cs typeface="Arial"/>
              <a:sym typeface="Arial"/>
            </a:endParaRPr>
          </a:p>
        </p:txBody>
      </p:sp>
    </p:spTree>
    <p:extLst>
      <p:ext uri="{BB962C8B-B14F-4D97-AF65-F5344CB8AC3E}">
        <p14:creationId xmlns:p14="http://schemas.microsoft.com/office/powerpoint/2010/main" val="1662127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3;p19">
            <a:extLst>
              <a:ext uri="{FF2B5EF4-FFF2-40B4-BE49-F238E27FC236}">
                <a16:creationId xmlns:a16="http://schemas.microsoft.com/office/drawing/2014/main" id="{1916338F-723C-7D9D-6836-E3CA54AB1383}"/>
              </a:ext>
            </a:extLst>
          </p:cNvPr>
          <p:cNvSpPr txBox="1"/>
          <p:nvPr/>
        </p:nvSpPr>
        <p:spPr>
          <a:xfrm>
            <a:off x="4800600" y="1656525"/>
            <a:ext cx="4000200" cy="3144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96520" defTabSz="914400">
              <a:buClr>
                <a:srgbClr val="FF9505"/>
              </a:buClr>
              <a:buSzPts val="800"/>
              <a:buFont typeface="Arial"/>
              <a:buChar char="●"/>
            </a:pPr>
            <a:r>
              <a:rPr lang="en-GB" sz="800" kern="0" dirty="0">
                <a:solidFill>
                  <a:srgbClr val="07001A"/>
                </a:solidFill>
                <a:latin typeface="Arial"/>
                <a:cs typeface="Arial"/>
                <a:sym typeface="Arial"/>
              </a:rPr>
              <a:t>[Write here]</a:t>
            </a:r>
            <a:endParaRPr sz="900" kern="0" dirty="0">
              <a:solidFill>
                <a:srgbClr val="FF9505"/>
              </a:solidFill>
              <a:latin typeface="Arial"/>
              <a:cs typeface="Arial"/>
              <a:sym typeface="Arial"/>
            </a:endParaRPr>
          </a:p>
        </p:txBody>
      </p:sp>
    </p:spTree>
    <p:extLst>
      <p:ext uri="{BB962C8B-B14F-4D97-AF65-F5344CB8AC3E}">
        <p14:creationId xmlns:p14="http://schemas.microsoft.com/office/powerpoint/2010/main" val="39075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06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6;p21">
            <a:extLst>
              <a:ext uri="{FF2B5EF4-FFF2-40B4-BE49-F238E27FC236}">
                <a16:creationId xmlns:a16="http://schemas.microsoft.com/office/drawing/2014/main" id="{BD1CF875-EBC5-60FD-7A76-90C461B0ED10}"/>
              </a:ext>
            </a:extLst>
          </p:cNvPr>
          <p:cNvSpPr txBox="1"/>
          <p:nvPr/>
        </p:nvSpPr>
        <p:spPr>
          <a:xfrm>
            <a:off x="480060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00000"/>
                </a:solidFill>
                <a:latin typeface="Arial"/>
                <a:cs typeface="Arial"/>
                <a:sym typeface="Arial"/>
              </a:rPr>
              <a:t>[Write here]</a:t>
            </a:r>
            <a:endParaRPr sz="900" kern="0" dirty="0">
              <a:solidFill>
                <a:srgbClr val="000000"/>
              </a:solidFill>
              <a:latin typeface="Arial"/>
              <a:cs typeface="Arial"/>
              <a:sym typeface="Arial"/>
            </a:endParaRPr>
          </a:p>
        </p:txBody>
      </p:sp>
      <p:sp>
        <p:nvSpPr>
          <p:cNvPr id="3" name="Google Shape;317;p21">
            <a:extLst>
              <a:ext uri="{FF2B5EF4-FFF2-40B4-BE49-F238E27FC236}">
                <a16:creationId xmlns:a16="http://schemas.microsoft.com/office/drawing/2014/main" id="{21814846-4AE5-FCC7-D7EB-372A5241E189}"/>
              </a:ext>
            </a:extLst>
          </p:cNvPr>
          <p:cNvSpPr txBox="1"/>
          <p:nvPr/>
        </p:nvSpPr>
        <p:spPr>
          <a:xfrm>
            <a:off x="343150" y="1173300"/>
            <a:ext cx="4000200" cy="36273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FF9505"/>
              </a:buClr>
              <a:buSzPts val="900"/>
              <a:buFont typeface="Arial"/>
              <a:buChar char="●"/>
            </a:pPr>
            <a:r>
              <a:rPr lang="en-GB" sz="900" kern="0" dirty="0">
                <a:solidFill>
                  <a:srgbClr val="000000"/>
                </a:solidFill>
                <a:latin typeface="Arial"/>
                <a:cs typeface="Arial"/>
                <a:sym typeface="Arial"/>
              </a:rPr>
              <a:t>[Write here]</a:t>
            </a:r>
            <a:endParaRPr sz="900" kern="0" dirty="0">
              <a:solidFill>
                <a:srgbClr val="000000"/>
              </a:solidFill>
              <a:latin typeface="Arial"/>
              <a:cs typeface="Arial"/>
              <a:sym typeface="Arial"/>
            </a:endParaRPr>
          </a:p>
        </p:txBody>
      </p:sp>
    </p:spTree>
    <p:extLst>
      <p:ext uri="{BB962C8B-B14F-4D97-AF65-F5344CB8AC3E}">
        <p14:creationId xmlns:p14="http://schemas.microsoft.com/office/powerpoint/2010/main" val="120372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0;p22">
            <a:extLst>
              <a:ext uri="{FF2B5EF4-FFF2-40B4-BE49-F238E27FC236}">
                <a16:creationId xmlns:a16="http://schemas.microsoft.com/office/drawing/2014/main" id="{C148C678-6326-D0DA-CA74-9C888D504827}"/>
              </a:ext>
            </a:extLst>
          </p:cNvPr>
          <p:cNvSpPr txBox="1"/>
          <p:nvPr/>
        </p:nvSpPr>
        <p:spPr>
          <a:xfrm>
            <a:off x="344650" y="1916700"/>
            <a:ext cx="2054700" cy="2883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 </a:t>
            </a:r>
          </a:p>
        </p:txBody>
      </p:sp>
      <p:sp>
        <p:nvSpPr>
          <p:cNvPr id="7" name="Google Shape;211;p22">
            <a:extLst>
              <a:ext uri="{FF2B5EF4-FFF2-40B4-BE49-F238E27FC236}">
                <a16:creationId xmlns:a16="http://schemas.microsoft.com/office/drawing/2014/main" id="{70F45D68-6A07-EABD-3715-938B2B8E3534}"/>
              </a:ext>
            </a:extLst>
          </p:cNvPr>
          <p:cNvSpPr txBox="1"/>
          <p:nvPr/>
        </p:nvSpPr>
        <p:spPr>
          <a:xfrm>
            <a:off x="2475713" y="1916700"/>
            <a:ext cx="2054700" cy="2883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8" name="Google Shape;212;p22">
            <a:extLst>
              <a:ext uri="{FF2B5EF4-FFF2-40B4-BE49-F238E27FC236}">
                <a16:creationId xmlns:a16="http://schemas.microsoft.com/office/drawing/2014/main" id="{316F935B-70B7-9EC1-34B1-6F88A815540B}"/>
              </a:ext>
            </a:extLst>
          </p:cNvPr>
          <p:cNvSpPr txBox="1"/>
          <p:nvPr/>
        </p:nvSpPr>
        <p:spPr>
          <a:xfrm>
            <a:off x="4611050" y="1916700"/>
            <a:ext cx="2054700" cy="2883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
        <p:nvSpPr>
          <p:cNvPr id="9" name="Google Shape;213;p22">
            <a:extLst>
              <a:ext uri="{FF2B5EF4-FFF2-40B4-BE49-F238E27FC236}">
                <a16:creationId xmlns:a16="http://schemas.microsoft.com/office/drawing/2014/main" id="{ACD90488-390E-BC90-603A-D2E88D6E3ECF}"/>
              </a:ext>
            </a:extLst>
          </p:cNvPr>
          <p:cNvSpPr txBox="1"/>
          <p:nvPr/>
        </p:nvSpPr>
        <p:spPr>
          <a:xfrm>
            <a:off x="6746375" y="1916700"/>
            <a:ext cx="2054700" cy="2883900"/>
          </a:xfrm>
          <a:prstGeom prst="rect">
            <a:avLst/>
          </a:prstGeom>
          <a:noFill/>
          <a:ln>
            <a:noFill/>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 </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188583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8;p23">
            <a:extLst>
              <a:ext uri="{FF2B5EF4-FFF2-40B4-BE49-F238E27FC236}">
                <a16:creationId xmlns:a16="http://schemas.microsoft.com/office/drawing/2014/main" id="{EE42CB8B-AD7C-73B6-1F37-0B558757B076}"/>
              </a:ext>
            </a:extLst>
          </p:cNvPr>
          <p:cNvSpPr txBox="1"/>
          <p:nvPr/>
        </p:nvSpPr>
        <p:spPr>
          <a:xfrm>
            <a:off x="4800600" y="1649800"/>
            <a:ext cx="4000200" cy="3150900"/>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5" name="Google Shape;219;p23">
            <a:extLst>
              <a:ext uri="{FF2B5EF4-FFF2-40B4-BE49-F238E27FC236}">
                <a16:creationId xmlns:a16="http://schemas.microsoft.com/office/drawing/2014/main" id="{B895A7B2-F88D-DB11-739B-31DCE705797B}"/>
              </a:ext>
            </a:extLst>
          </p:cNvPr>
          <p:cNvSpPr/>
          <p:nvPr/>
        </p:nvSpPr>
        <p:spPr>
          <a:xfrm>
            <a:off x="2180421" y="2899075"/>
            <a:ext cx="323989" cy="333495"/>
          </a:xfrm>
          <a:custGeom>
            <a:avLst/>
            <a:gdLst/>
            <a:ahLst/>
            <a:cxnLst/>
            <a:rect l="l" t="t" r="r" b="b"/>
            <a:pathLst>
              <a:path w="13953" h="11950" extrusionOk="0">
                <a:moveTo>
                  <a:pt x="230" y="0"/>
                </a:moveTo>
                <a:lnTo>
                  <a:pt x="13953" y="10"/>
                </a:lnTo>
                <a:lnTo>
                  <a:pt x="13704" y="11950"/>
                </a:lnTo>
                <a:lnTo>
                  <a:pt x="0" y="11870"/>
                </a:lnTo>
                <a:close/>
              </a:path>
            </a:pathLst>
          </a:custGeom>
          <a:solidFill>
            <a:srgbClr val="1F4D8E">
              <a:alpha val="29560"/>
            </a:srgbClr>
          </a:solidFill>
          <a:ln w="19050" cap="flat" cmpd="sng">
            <a:solidFill>
              <a:srgbClr val="1F4D8E"/>
            </a:solidFill>
            <a:prstDash val="solid"/>
            <a:round/>
            <a:headEnd type="none" w="med" len="med"/>
            <a:tailEnd type="none" w="med" len="med"/>
          </a:ln>
        </p:spPr>
        <p:txBody>
          <a:bodyPr/>
          <a:lstStyle/>
          <a:p>
            <a:pPr defTabSz="914400">
              <a:buClr>
                <a:srgbClr val="000000"/>
              </a:buClr>
              <a:buFont typeface="Arial"/>
              <a:buNone/>
            </a:pPr>
            <a:endParaRPr lang="en-NO" sz="1400" kern="0">
              <a:solidFill>
                <a:srgbClr val="000000"/>
              </a:solidFill>
              <a:latin typeface="Arial"/>
              <a:cs typeface="Arial"/>
              <a:sym typeface="Arial"/>
            </a:endParaRPr>
          </a:p>
        </p:txBody>
      </p:sp>
    </p:spTree>
    <p:extLst>
      <p:ext uri="{BB962C8B-B14F-4D97-AF65-F5344CB8AC3E}">
        <p14:creationId xmlns:p14="http://schemas.microsoft.com/office/powerpoint/2010/main" val="8534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224;p24">
            <a:extLst>
              <a:ext uri="{FF2B5EF4-FFF2-40B4-BE49-F238E27FC236}">
                <a16:creationId xmlns:a16="http://schemas.microsoft.com/office/drawing/2014/main" id="{88E2D911-2640-33E1-F4B7-A904166C0FCB}"/>
              </a:ext>
            </a:extLst>
          </p:cNvPr>
          <p:cNvSpPr txBox="1"/>
          <p:nvPr/>
        </p:nvSpPr>
        <p:spPr>
          <a:xfrm>
            <a:off x="4800600" y="342900"/>
            <a:ext cx="2055300" cy="10743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marL="457200" defTabSz="914400">
              <a:spcBef>
                <a:spcPts val="100"/>
              </a:spcBef>
              <a:buClr>
                <a:srgbClr val="000000"/>
              </a:buClr>
              <a:buFont typeface="Arial"/>
              <a:buNone/>
            </a:pP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2" name="Google Shape;225;p24">
            <a:extLst>
              <a:ext uri="{FF2B5EF4-FFF2-40B4-BE49-F238E27FC236}">
                <a16:creationId xmlns:a16="http://schemas.microsoft.com/office/drawing/2014/main" id="{1F08E1D8-DCF9-31D2-62C4-2F22E24AFF61}"/>
              </a:ext>
            </a:extLst>
          </p:cNvPr>
          <p:cNvSpPr txBox="1"/>
          <p:nvPr/>
        </p:nvSpPr>
        <p:spPr>
          <a:xfrm>
            <a:off x="6855900" y="342900"/>
            <a:ext cx="2055300" cy="21174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marL="457200" defTabSz="914400">
              <a:spcBef>
                <a:spcPts val="100"/>
              </a:spcBef>
              <a:buClr>
                <a:srgbClr val="000000"/>
              </a:buClr>
              <a:buFont typeface="Arial"/>
              <a:buNone/>
            </a:pP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3" name="Google Shape;226;p24">
            <a:extLst>
              <a:ext uri="{FF2B5EF4-FFF2-40B4-BE49-F238E27FC236}">
                <a16:creationId xmlns:a16="http://schemas.microsoft.com/office/drawing/2014/main" id="{18B9ADDD-6B48-4D65-DC55-438F3CD0F4AB}"/>
              </a:ext>
            </a:extLst>
          </p:cNvPr>
          <p:cNvSpPr txBox="1"/>
          <p:nvPr/>
        </p:nvSpPr>
        <p:spPr>
          <a:xfrm>
            <a:off x="4800600" y="3726300"/>
            <a:ext cx="2055300" cy="10743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4" name="Google Shape;227;p24">
            <a:extLst>
              <a:ext uri="{FF2B5EF4-FFF2-40B4-BE49-F238E27FC236}">
                <a16:creationId xmlns:a16="http://schemas.microsoft.com/office/drawing/2014/main" id="{42A964CE-83B0-B98F-C90A-2B0DE4A71E9D}"/>
              </a:ext>
            </a:extLst>
          </p:cNvPr>
          <p:cNvSpPr txBox="1"/>
          <p:nvPr/>
        </p:nvSpPr>
        <p:spPr>
          <a:xfrm>
            <a:off x="6855900" y="2683200"/>
            <a:ext cx="2055300" cy="21174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5" name="Google Shape;228;p24">
            <a:extLst>
              <a:ext uri="{FF2B5EF4-FFF2-40B4-BE49-F238E27FC236}">
                <a16:creationId xmlns:a16="http://schemas.microsoft.com/office/drawing/2014/main" id="{21ED1106-8277-38FB-3D63-2B5211E62BDF}"/>
              </a:ext>
            </a:extLst>
          </p:cNvPr>
          <p:cNvSpPr txBox="1"/>
          <p:nvPr/>
        </p:nvSpPr>
        <p:spPr>
          <a:xfrm>
            <a:off x="232950" y="2683200"/>
            <a:ext cx="2055300" cy="21174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6" name="Google Shape;229;p24">
            <a:extLst>
              <a:ext uri="{FF2B5EF4-FFF2-40B4-BE49-F238E27FC236}">
                <a16:creationId xmlns:a16="http://schemas.microsoft.com/office/drawing/2014/main" id="{E791B12E-B520-D552-E76B-9BC2A6A3E4DC}"/>
              </a:ext>
            </a:extLst>
          </p:cNvPr>
          <p:cNvSpPr txBox="1"/>
          <p:nvPr/>
        </p:nvSpPr>
        <p:spPr>
          <a:xfrm>
            <a:off x="2288250" y="3726300"/>
            <a:ext cx="2055300" cy="10743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7" name="Google Shape;230;p24">
            <a:extLst>
              <a:ext uri="{FF2B5EF4-FFF2-40B4-BE49-F238E27FC236}">
                <a16:creationId xmlns:a16="http://schemas.microsoft.com/office/drawing/2014/main" id="{4CE55587-A811-25C3-E8C3-FE6E5CE2AB6B}"/>
              </a:ext>
            </a:extLst>
          </p:cNvPr>
          <p:cNvSpPr txBox="1"/>
          <p:nvPr/>
        </p:nvSpPr>
        <p:spPr>
          <a:xfrm>
            <a:off x="232950" y="342900"/>
            <a:ext cx="2055300" cy="21174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8" name="Google Shape;231;p24">
            <a:extLst>
              <a:ext uri="{FF2B5EF4-FFF2-40B4-BE49-F238E27FC236}">
                <a16:creationId xmlns:a16="http://schemas.microsoft.com/office/drawing/2014/main" id="{E743C4E8-9EF0-7FE6-04ED-E805A6785759}"/>
              </a:ext>
            </a:extLst>
          </p:cNvPr>
          <p:cNvSpPr txBox="1"/>
          <p:nvPr/>
        </p:nvSpPr>
        <p:spPr>
          <a:xfrm>
            <a:off x="2288250" y="342900"/>
            <a:ext cx="2055300" cy="1074300"/>
          </a:xfrm>
          <a:prstGeom prst="rect">
            <a:avLst/>
          </a:prstGeom>
          <a:noFill/>
          <a:ln>
            <a:noFill/>
          </a:ln>
        </p:spPr>
        <p:txBody>
          <a:bodyPr spcFirstLastPara="1" wrap="square" lIns="91425" tIns="91425" rIns="91425" bIns="91425" anchor="t" anchorCtr="0">
            <a:noAutofit/>
          </a:bodyPr>
          <a:lstStyle/>
          <a:p>
            <a:pPr marL="82296" indent="-102870" defTabSz="914400">
              <a:buClr>
                <a:srgbClr val="1F4D8E"/>
              </a:buClr>
              <a:buSzPts val="900"/>
              <a:buFont typeface="Arial"/>
              <a:buChar char="●"/>
            </a:pPr>
            <a:r>
              <a:rPr lang="en-GB" sz="900" kern="0" dirty="0">
                <a:solidFill>
                  <a:srgbClr val="1F4D8E"/>
                </a:solidFill>
                <a:latin typeface="Arial"/>
                <a:cs typeface="Arial"/>
                <a:sym typeface="Arial"/>
              </a:rPr>
              <a:t>…</a:t>
            </a:r>
            <a:endParaRPr sz="900" kern="0" dirty="0">
              <a:solidFill>
                <a:srgbClr val="1F4D8E"/>
              </a:solidFill>
              <a:latin typeface="Arial"/>
              <a:cs typeface="Arial"/>
              <a:sym typeface="Arial"/>
            </a:endParaRPr>
          </a:p>
          <a:p>
            <a:pPr defTabSz="914400">
              <a:spcBef>
                <a:spcPts val="100"/>
              </a:spcBef>
              <a:spcAft>
                <a:spcPts val="1000"/>
              </a:spcAft>
              <a:buClr>
                <a:srgbClr val="000000"/>
              </a:buClr>
              <a:buFont typeface="Arial"/>
              <a:buNone/>
            </a:pPr>
            <a:endParaRPr sz="900" kern="0" dirty="0">
              <a:solidFill>
                <a:srgbClr val="1F4D8E"/>
              </a:solidFill>
              <a:latin typeface="Arial"/>
              <a:cs typeface="Arial"/>
              <a:sym typeface="Arial"/>
            </a:endParaRPr>
          </a:p>
        </p:txBody>
      </p:sp>
      <p:sp>
        <p:nvSpPr>
          <p:cNvPr id="19" name="Google Shape;232;p24">
            <a:extLst>
              <a:ext uri="{FF2B5EF4-FFF2-40B4-BE49-F238E27FC236}">
                <a16:creationId xmlns:a16="http://schemas.microsoft.com/office/drawing/2014/main" id="{81D0C09D-9992-8446-CC6D-3A3C31802606}"/>
              </a:ext>
            </a:extLst>
          </p:cNvPr>
          <p:cNvSpPr/>
          <p:nvPr/>
        </p:nvSpPr>
        <p:spPr>
          <a:xfrm>
            <a:off x="4415875" y="2422450"/>
            <a:ext cx="330407" cy="319394"/>
          </a:xfrm>
          <a:custGeom>
            <a:avLst/>
            <a:gdLst/>
            <a:ahLst/>
            <a:cxnLst/>
            <a:rect l="l" t="t" r="r" b="b"/>
            <a:pathLst>
              <a:path w="13953" h="11950" extrusionOk="0">
                <a:moveTo>
                  <a:pt x="230" y="0"/>
                </a:moveTo>
                <a:lnTo>
                  <a:pt x="13953" y="10"/>
                </a:lnTo>
                <a:lnTo>
                  <a:pt x="13704" y="11950"/>
                </a:lnTo>
                <a:lnTo>
                  <a:pt x="0" y="11870"/>
                </a:lnTo>
                <a:close/>
              </a:path>
            </a:pathLst>
          </a:custGeom>
          <a:solidFill>
            <a:srgbClr val="1F4D8E">
              <a:alpha val="29560"/>
            </a:srgbClr>
          </a:solidFill>
          <a:ln w="19050" cap="flat" cmpd="sng">
            <a:solidFill>
              <a:srgbClr val="1F4D8E"/>
            </a:solidFill>
            <a:prstDash val="solid"/>
            <a:round/>
            <a:headEnd type="none" w="med" len="med"/>
            <a:tailEnd type="none" w="med" len="med"/>
          </a:ln>
        </p:spPr>
        <p:txBody>
          <a:bodyPr/>
          <a:lstStyle/>
          <a:p>
            <a:pPr defTabSz="914400">
              <a:buClr>
                <a:srgbClr val="000000"/>
              </a:buClr>
              <a:buFont typeface="Arial"/>
              <a:buNone/>
            </a:pPr>
            <a:endParaRPr lang="en-NO" sz="1400" kern="0">
              <a:solidFill>
                <a:srgbClr val="000000"/>
              </a:solidFill>
              <a:latin typeface="Arial"/>
              <a:cs typeface="Arial"/>
              <a:sym typeface="Arial"/>
            </a:endParaRPr>
          </a:p>
        </p:txBody>
      </p:sp>
    </p:spTree>
    <p:extLst>
      <p:ext uri="{BB962C8B-B14F-4D97-AF65-F5344CB8AC3E}">
        <p14:creationId xmlns:p14="http://schemas.microsoft.com/office/powerpoint/2010/main" val="116059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7;p25">
            <a:extLst>
              <a:ext uri="{FF2B5EF4-FFF2-40B4-BE49-F238E27FC236}">
                <a16:creationId xmlns:a16="http://schemas.microsoft.com/office/drawing/2014/main" id="{6961ED5B-8278-1C6C-A46E-B3E4D4584B56}"/>
              </a:ext>
            </a:extLst>
          </p:cNvPr>
          <p:cNvSpPr txBox="1"/>
          <p:nvPr/>
        </p:nvSpPr>
        <p:spPr>
          <a:xfrm>
            <a:off x="4800900" y="1758949"/>
            <a:ext cx="4000200" cy="3041609"/>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
        <p:nvSpPr>
          <p:cNvPr id="5" name="Google Shape;238;p25">
            <a:extLst>
              <a:ext uri="{FF2B5EF4-FFF2-40B4-BE49-F238E27FC236}">
                <a16:creationId xmlns:a16="http://schemas.microsoft.com/office/drawing/2014/main" id="{DA0EDD4D-74A7-0801-304F-299D28CFF98B}"/>
              </a:ext>
            </a:extLst>
          </p:cNvPr>
          <p:cNvSpPr txBox="1"/>
          <p:nvPr/>
        </p:nvSpPr>
        <p:spPr>
          <a:xfrm>
            <a:off x="343150" y="1758865"/>
            <a:ext cx="4000200" cy="3041609"/>
          </a:xfrm>
          <a:prstGeom prst="rect">
            <a:avLst/>
          </a:prstGeom>
          <a:no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82296" indent="-102870" defTabSz="914400">
              <a:spcAft>
                <a:spcPts val="1000"/>
              </a:spcAft>
              <a:buClr>
                <a:srgbClr val="1F4D8E"/>
              </a:buClr>
              <a:buSzPts val="900"/>
              <a:buFont typeface="Arial"/>
              <a:buChar char="●"/>
            </a:pPr>
            <a:r>
              <a:rPr lang="en-GB" sz="900" kern="0" dirty="0">
                <a:solidFill>
                  <a:srgbClr val="1F4D8E"/>
                </a:solidFill>
                <a:latin typeface="Arial"/>
                <a:cs typeface="Arial"/>
                <a:sym typeface="Arial"/>
              </a:rPr>
              <a:t>[Write here]</a:t>
            </a:r>
            <a:endParaRPr sz="900" kern="0" dirty="0">
              <a:solidFill>
                <a:srgbClr val="1F4D8E"/>
              </a:solidFill>
              <a:latin typeface="Arial"/>
              <a:cs typeface="Arial"/>
              <a:sym typeface="Arial"/>
            </a:endParaRPr>
          </a:p>
        </p:txBody>
      </p:sp>
    </p:spTree>
    <p:extLst>
      <p:ext uri="{BB962C8B-B14F-4D97-AF65-F5344CB8AC3E}">
        <p14:creationId xmlns:p14="http://schemas.microsoft.com/office/powerpoint/2010/main" val="3932264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4086</TotalTime>
  <Words>552</Words>
  <Application>Microsoft Macintosh PowerPoint</Application>
  <PresentationFormat>On-screen Show (16:9)</PresentationFormat>
  <Paragraphs>181</Paragraphs>
  <Slides>58</Slides>
  <Notes>0</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58</vt:i4>
      </vt:variant>
    </vt:vector>
  </HeadingPairs>
  <TitlesOfParts>
    <vt:vector size="60"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Grigg</dc:creator>
  <cp:lastModifiedBy>Nick Grigg</cp:lastModifiedBy>
  <cp:revision>34</cp:revision>
  <dcterms:created xsi:type="dcterms:W3CDTF">2023-12-04T12:31:25Z</dcterms:created>
  <dcterms:modified xsi:type="dcterms:W3CDTF">2023-12-20T11:24:35Z</dcterms:modified>
</cp:coreProperties>
</file>